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
  </p:notesMasterIdLst>
  <p:handoutMasterIdLst>
    <p:handoutMasterId r:id="rId8"/>
  </p:handoutMasterIdLst>
  <p:sldIdLst>
    <p:sldId id="256" r:id="rId3"/>
    <p:sldId id="268" r:id="rId4"/>
    <p:sldId id="264" r:id="rId5"/>
    <p:sldId id="262" r:id="rId6"/>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D206"/>
    <a:srgbClr val="009933"/>
    <a:srgbClr val="0069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2516" autoAdjust="0"/>
  </p:normalViewPr>
  <p:slideViewPr>
    <p:cSldViewPr snapToGrid="0" snapToObjects="1">
      <p:cViewPr varScale="1">
        <p:scale>
          <a:sx n="108" d="100"/>
          <a:sy n="108" d="100"/>
        </p:scale>
        <p:origin x="177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9" d="100"/>
          <a:sy n="159" d="100"/>
        </p:scale>
        <p:origin x="47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53" tIns="48327" rIns="96653" bIns="48327" rtlCol="0"/>
          <a:lstStyle>
            <a:lvl1pPr algn="l">
              <a:defRPr sz="1200"/>
            </a:lvl1pPr>
          </a:lstStyle>
          <a:p>
            <a:endParaRPr lang="en-US" dirty="0">
              <a:latin typeface="Adobe Caslon Pro" charset="0"/>
              <a:ea typeface="Adobe Caslon Pro" charset="0"/>
              <a:cs typeface="Adobe Caslon Pro" charset="0"/>
            </a:endParaRPr>
          </a:p>
        </p:txBody>
      </p:sp>
      <p:sp>
        <p:nvSpPr>
          <p:cNvPr id="3" name="Date Placeholder 2"/>
          <p:cNvSpPr>
            <a:spLocks noGrp="1"/>
          </p:cNvSpPr>
          <p:nvPr>
            <p:ph type="dt" sz="quarter" idx="1"/>
          </p:nvPr>
        </p:nvSpPr>
        <p:spPr>
          <a:xfrm>
            <a:off x="5438458" y="0"/>
            <a:ext cx="4160520" cy="367030"/>
          </a:xfrm>
          <a:prstGeom prst="rect">
            <a:avLst/>
          </a:prstGeom>
        </p:spPr>
        <p:txBody>
          <a:bodyPr vert="horz" lIns="96653" tIns="48327" rIns="96653" bIns="48327" rtlCol="0"/>
          <a:lstStyle>
            <a:lvl1pPr algn="r">
              <a:defRPr sz="1200"/>
            </a:lvl1pPr>
          </a:lstStyle>
          <a:p>
            <a:fld id="{1F54F894-D199-ED46-94CD-0B6A28D9C8C1}" type="datetime2">
              <a:rPr lang="en-CA" smtClean="0">
                <a:latin typeface="Adobe Caslon Pro" charset="0"/>
                <a:ea typeface="Adobe Caslon Pro" charset="0"/>
                <a:cs typeface="Adobe Caslon Pro" charset="0"/>
              </a:rPr>
              <a:t>Tuesday, November 15, 2022</a:t>
            </a:fld>
            <a:endParaRPr lang="en-US" dirty="0">
              <a:latin typeface="Adobe Caslon Pro" charset="0"/>
              <a:ea typeface="Adobe Caslon Pro" charset="0"/>
              <a:cs typeface="Adobe Caslon Pro" charset="0"/>
            </a:endParaRPr>
          </a:p>
        </p:txBody>
      </p:sp>
      <p:sp>
        <p:nvSpPr>
          <p:cNvPr id="4" name="Footer Placeholder 3"/>
          <p:cNvSpPr>
            <a:spLocks noGrp="1"/>
          </p:cNvSpPr>
          <p:nvPr>
            <p:ph type="ftr" sz="quarter" idx="2"/>
          </p:nvPr>
        </p:nvSpPr>
        <p:spPr>
          <a:xfrm>
            <a:off x="0" y="6948172"/>
            <a:ext cx="4160520" cy="367029"/>
          </a:xfrm>
          <a:prstGeom prst="rect">
            <a:avLst/>
          </a:prstGeom>
        </p:spPr>
        <p:txBody>
          <a:bodyPr vert="horz" lIns="96653" tIns="48327" rIns="96653" bIns="48327" rtlCol="0" anchor="b"/>
          <a:lstStyle>
            <a:lvl1pPr algn="l">
              <a:defRPr sz="1200"/>
            </a:lvl1pPr>
          </a:lstStyle>
          <a:p>
            <a:endParaRPr lang="en-US" dirty="0">
              <a:latin typeface="Adobe Caslon Pro" charset="0"/>
              <a:ea typeface="Adobe Caslon Pro" charset="0"/>
              <a:cs typeface="Adobe Caslon Pro" charset="0"/>
            </a:endParaRPr>
          </a:p>
        </p:txBody>
      </p:sp>
      <p:sp>
        <p:nvSpPr>
          <p:cNvPr id="5" name="Slide Number Placeholder 4"/>
          <p:cNvSpPr>
            <a:spLocks noGrp="1"/>
          </p:cNvSpPr>
          <p:nvPr>
            <p:ph type="sldNum" sz="quarter" idx="3"/>
          </p:nvPr>
        </p:nvSpPr>
        <p:spPr>
          <a:xfrm>
            <a:off x="5438458" y="6948172"/>
            <a:ext cx="4160520" cy="367029"/>
          </a:xfrm>
          <a:prstGeom prst="rect">
            <a:avLst/>
          </a:prstGeom>
        </p:spPr>
        <p:txBody>
          <a:bodyPr vert="horz" lIns="96653" tIns="48327" rIns="96653" bIns="48327" rtlCol="0" anchor="b"/>
          <a:lstStyle>
            <a:lvl1pPr algn="r">
              <a:defRPr sz="1200"/>
            </a:lvl1pPr>
          </a:lstStyle>
          <a:p>
            <a:fld id="{E420F2BB-7520-A847-9197-0429E0640905}" type="slidenum">
              <a:rPr lang="en-US" smtClean="0">
                <a:latin typeface="Adobe Caslon Pro" charset="0"/>
                <a:ea typeface="Adobe Caslon Pro" charset="0"/>
                <a:cs typeface="Adobe Caslon Pro" charset="0"/>
              </a:rPr>
              <a:t>‹#›</a:t>
            </a:fld>
            <a:endParaRPr lang="en-US" dirty="0">
              <a:latin typeface="Adobe Caslon Pro" charset="0"/>
              <a:ea typeface="Adobe Caslon Pro" charset="0"/>
              <a:cs typeface="Adobe Caslon Pro" charset="0"/>
            </a:endParaRPr>
          </a:p>
        </p:txBody>
      </p:sp>
    </p:spTree>
    <p:extLst>
      <p:ext uri="{BB962C8B-B14F-4D97-AF65-F5344CB8AC3E}">
        <p14:creationId xmlns:p14="http://schemas.microsoft.com/office/powerpoint/2010/main" val="1226063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53" tIns="48327" rIns="96653" bIns="48327" rtlCol="0"/>
          <a:lstStyle>
            <a:lvl1pPr algn="l">
              <a:defRPr sz="1200" b="0" i="0">
                <a:latin typeface="Adobe Caslon Pro" charset="0"/>
              </a:defRPr>
            </a:lvl1pPr>
          </a:lstStyle>
          <a:p>
            <a:endParaRPr lang="en-US" dirty="0"/>
          </a:p>
        </p:txBody>
      </p:sp>
      <p:sp>
        <p:nvSpPr>
          <p:cNvPr id="3" name="Date Placeholder 2"/>
          <p:cNvSpPr>
            <a:spLocks noGrp="1"/>
          </p:cNvSpPr>
          <p:nvPr>
            <p:ph type="dt" idx="1"/>
          </p:nvPr>
        </p:nvSpPr>
        <p:spPr>
          <a:xfrm>
            <a:off x="5438458" y="0"/>
            <a:ext cx="4160520" cy="367030"/>
          </a:xfrm>
          <a:prstGeom prst="rect">
            <a:avLst/>
          </a:prstGeom>
        </p:spPr>
        <p:txBody>
          <a:bodyPr vert="horz" lIns="96653" tIns="48327" rIns="96653" bIns="48327" rtlCol="0"/>
          <a:lstStyle>
            <a:lvl1pPr algn="r">
              <a:defRPr sz="1200" b="0" i="0">
                <a:latin typeface="Adobe Caslon Pro" charset="0"/>
              </a:defRPr>
            </a:lvl1pPr>
          </a:lstStyle>
          <a:p>
            <a:fld id="{98659994-858A-064D-8DB7-19BD494A5946}" type="datetime2">
              <a:rPr lang="en-CA" smtClean="0"/>
              <a:pPr/>
              <a:t>Tuesday, November 15, 2022</a:t>
            </a:fld>
            <a:endParaRPr lang="en-US" dirty="0"/>
          </a:p>
        </p:txBody>
      </p:sp>
      <p:sp>
        <p:nvSpPr>
          <p:cNvPr id="4" name="Slide Image Placeholder 3"/>
          <p:cNvSpPr>
            <a:spLocks noGrp="1" noRot="1" noChangeAspect="1"/>
          </p:cNvSpPr>
          <p:nvPr>
            <p:ph type="sldImg" idx="2"/>
          </p:nvPr>
        </p:nvSpPr>
        <p:spPr>
          <a:xfrm>
            <a:off x="3154363" y="914400"/>
            <a:ext cx="3292475" cy="2468563"/>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53" tIns="48327" rIns="96653" bIns="4832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948172"/>
            <a:ext cx="4160520" cy="367029"/>
          </a:xfrm>
          <a:prstGeom prst="rect">
            <a:avLst/>
          </a:prstGeom>
        </p:spPr>
        <p:txBody>
          <a:bodyPr vert="horz" lIns="96653" tIns="48327" rIns="96653" bIns="48327" rtlCol="0" anchor="b"/>
          <a:lstStyle>
            <a:lvl1pPr algn="l">
              <a:defRPr sz="1200" b="0" i="0">
                <a:latin typeface="Adobe Caslon Pro" charset="0"/>
              </a:defRPr>
            </a:lvl1pPr>
          </a:lstStyle>
          <a:p>
            <a:endParaRPr lang="en-US" dirty="0"/>
          </a:p>
        </p:txBody>
      </p:sp>
      <p:sp>
        <p:nvSpPr>
          <p:cNvPr id="7" name="Slide Number Placeholder 6"/>
          <p:cNvSpPr>
            <a:spLocks noGrp="1"/>
          </p:cNvSpPr>
          <p:nvPr>
            <p:ph type="sldNum" sz="quarter" idx="5"/>
          </p:nvPr>
        </p:nvSpPr>
        <p:spPr>
          <a:xfrm>
            <a:off x="5438458" y="6948172"/>
            <a:ext cx="4160520" cy="367029"/>
          </a:xfrm>
          <a:prstGeom prst="rect">
            <a:avLst/>
          </a:prstGeom>
        </p:spPr>
        <p:txBody>
          <a:bodyPr vert="horz" lIns="96653" tIns="48327" rIns="96653" bIns="48327" rtlCol="0" anchor="b"/>
          <a:lstStyle>
            <a:lvl1pPr algn="r">
              <a:defRPr sz="1200" b="0" i="0">
                <a:latin typeface="Adobe Caslon Pro" charset="0"/>
              </a:defRPr>
            </a:lvl1pPr>
          </a:lstStyle>
          <a:p>
            <a:fld id="{AA6A99F8-F681-184E-9F62-6D88F5523D25}" type="slidenum">
              <a:rPr lang="en-US" smtClean="0"/>
              <a:pPr/>
              <a:t>‹#›</a:t>
            </a:fld>
            <a:endParaRPr lang="en-US" dirty="0"/>
          </a:p>
        </p:txBody>
      </p:sp>
    </p:spTree>
    <p:extLst>
      <p:ext uri="{BB962C8B-B14F-4D97-AF65-F5344CB8AC3E}">
        <p14:creationId xmlns:p14="http://schemas.microsoft.com/office/powerpoint/2010/main" val="8414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dobe Caslon Pro" charset="0"/>
        <a:ea typeface="+mn-ea"/>
        <a:cs typeface="+mn-cs"/>
      </a:defRPr>
    </a:lvl1pPr>
    <a:lvl2pPr marL="457200" algn="l" defTabSz="914400" rtl="0" eaLnBrk="1" latinLnBrk="0" hangingPunct="1">
      <a:defRPr sz="1200" b="0" i="0" kern="1200">
        <a:solidFill>
          <a:schemeClr val="tx1"/>
        </a:solidFill>
        <a:latin typeface="Adobe Caslon Pro" charset="0"/>
        <a:ea typeface="+mn-ea"/>
        <a:cs typeface="+mn-cs"/>
      </a:defRPr>
    </a:lvl2pPr>
    <a:lvl3pPr marL="914400" algn="l" defTabSz="914400" rtl="0" eaLnBrk="1" latinLnBrk="0" hangingPunct="1">
      <a:defRPr sz="1200" b="0" i="0" kern="1200">
        <a:solidFill>
          <a:schemeClr val="tx1"/>
        </a:solidFill>
        <a:latin typeface="Adobe Caslon Pro" charset="0"/>
        <a:ea typeface="+mn-ea"/>
        <a:cs typeface="+mn-cs"/>
      </a:defRPr>
    </a:lvl3pPr>
    <a:lvl4pPr marL="1371600" algn="l" defTabSz="914400" rtl="0" eaLnBrk="1" latinLnBrk="0" hangingPunct="1">
      <a:defRPr sz="1200" b="0" i="0" kern="1200">
        <a:solidFill>
          <a:schemeClr val="tx1"/>
        </a:solidFill>
        <a:latin typeface="Adobe Caslon Pro" charset="0"/>
        <a:ea typeface="+mn-ea"/>
        <a:cs typeface="+mn-cs"/>
      </a:defRPr>
    </a:lvl4pPr>
    <a:lvl5pPr marL="1828800" algn="l" defTabSz="914400" rtl="0" eaLnBrk="1" latinLnBrk="0" hangingPunct="1">
      <a:defRPr sz="1200" b="0" i="0" kern="1200">
        <a:solidFill>
          <a:schemeClr val="tx1"/>
        </a:solidFill>
        <a:latin typeface="Adobe Caslon Pro"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a:t>
            </a:fld>
            <a:endParaRPr lang="en-US" dirty="0"/>
          </a:p>
        </p:txBody>
      </p:sp>
    </p:spTree>
    <p:extLst>
      <p:ext uri="{BB962C8B-B14F-4D97-AF65-F5344CB8AC3E}">
        <p14:creationId xmlns:p14="http://schemas.microsoft.com/office/powerpoint/2010/main" val="24605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Municipalities have become the ideal target for cybercriminals aiming for the quintessential low-hanging fruit of the data universe. As the gatekeepers for voter records, tax information, social insurance numbers and essential access information to the full range of critical infrastructure managed in the municipality’s workload, it is of little surprise that they have become a focal point of cyberattacks.</a:t>
            </a:r>
          </a:p>
          <a:p>
            <a:endParaRPr lang="en-US" dirty="0" smtClean="0"/>
          </a:p>
          <a:p>
            <a:r>
              <a:rPr lang="en-US" dirty="0" smtClean="0"/>
              <a:t>Technological obsolescence risk refers to the risk of certain equipment becoming inadequate for the purpose of the service — or the service becoming poorer in comparison with more recent services being provided in the course of the project.</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4</a:t>
            </a:fld>
            <a:endParaRPr lang="en-US" dirty="0"/>
          </a:p>
        </p:txBody>
      </p:sp>
    </p:spTree>
    <p:extLst>
      <p:ext uri="{BB962C8B-B14F-4D97-AF65-F5344CB8AC3E}">
        <p14:creationId xmlns:p14="http://schemas.microsoft.com/office/powerpoint/2010/main" val="3850146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594"/>
          <a:stretch/>
        </p:blipFill>
        <p:spPr>
          <a:xfrm>
            <a:off x="0" y="0"/>
            <a:ext cx="3890187" cy="6858000"/>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t>November 28, 2016</a:t>
            </a:r>
            <a:endParaRPr lang="en-US" dirty="0"/>
          </a:p>
        </p:txBody>
      </p:sp>
    </p:spTree>
    <p:extLst>
      <p:ext uri="{BB962C8B-B14F-4D97-AF65-F5344CB8AC3E}">
        <p14:creationId xmlns:p14="http://schemas.microsoft.com/office/powerpoint/2010/main" val="18156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smtClean="0"/>
              <a:t>Title</a:t>
            </a:r>
            <a:endParaRPr lang="en-US" dirty="0"/>
          </a:p>
        </p:txBody>
      </p:sp>
      <p:sp>
        <p:nvSpPr>
          <p:cNvPr id="3"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67258" cy="276999"/>
          </a:xfrm>
          <a:prstGeom prst="rect">
            <a:avLst/>
          </a:prstGeom>
        </p:spPr>
        <p:txBody>
          <a:bodyPr wrap="none">
            <a:spAutoFit/>
          </a:bodyPr>
          <a:lstStyle/>
          <a:p>
            <a:fld id="{AB4B7641-AE9D-984C-8BAE-EEEC9A113DC3}" type="slidenum">
              <a:rPr lang="en-US" sz="1200" b="1" i="0" smtClean="0">
                <a:solidFill>
                  <a:schemeClr val="bg1"/>
                </a:solidFill>
                <a:latin typeface="Calibri"/>
                <a:ea typeface="Adobe Caslon Pro" charset="0"/>
                <a:cs typeface="Calibri"/>
              </a:rPr>
              <a:pPr/>
              <a:t>‹#›</a:t>
            </a:fld>
            <a:endParaRPr lang="en-US" sz="1200" b="1"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9793327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smtClean="0"/>
              <a:t>Title</a:t>
            </a:r>
            <a:endParaRPr lang="en-US" dirty="0"/>
          </a:p>
        </p:txBody>
      </p:sp>
      <p:sp>
        <p:nvSpPr>
          <p:cNvPr id="3" name="Picture Placeholder 2"/>
          <p:cNvSpPr>
            <a:spLocks noGrp="1" noChangeAspect="1"/>
          </p:cNvSpPr>
          <p:nvPr>
            <p:ph type="pic" idx="1"/>
          </p:nvPr>
        </p:nvSpPr>
        <p:spPr>
          <a:xfrm>
            <a:off x="3887391" y="899919"/>
            <a:ext cx="4629150" cy="5058163"/>
          </a:xfrm>
        </p:spPr>
        <p:txBody>
          <a:bodyPr anchor="t"/>
          <a:lstStyle>
            <a:lvl1pPr marL="0" indent="0">
              <a:buNone/>
              <a:defRPr sz="32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73993"/>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1" i="0" smtClean="0">
                <a:latin typeface="Adobe Caslon Pro" charset="0"/>
                <a:ea typeface="Adobe Caslon Pro" charset="0"/>
                <a:cs typeface="Adobe Caslon Pro" charset="0"/>
              </a:rPr>
              <a:pPr/>
              <a:t>‹#›</a:t>
            </a:fld>
            <a:endParaRPr lang="en-US" b="1" i="0" dirty="0">
              <a:latin typeface="Adobe Caslon Pro" charset="0"/>
              <a:ea typeface="Adobe Caslon Pro" charset="0"/>
              <a:cs typeface="Adobe Caslon Pro" charset="0"/>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Tree>
    <p:extLst>
      <p:ext uri="{BB962C8B-B14F-4D97-AF65-F5344CB8AC3E}">
        <p14:creationId xmlns:p14="http://schemas.microsoft.com/office/powerpoint/2010/main" val="21239884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smtClean="0"/>
              <a:t>Title</a:t>
            </a:r>
            <a:endParaRPr lang="en-US" dirty="0"/>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5738054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34" y="-719254"/>
            <a:ext cx="10372344" cy="80954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361" y="4869241"/>
            <a:ext cx="1007278" cy="1007278"/>
          </a:xfrm>
          <a:prstGeom prst="rect">
            <a:avLst/>
          </a:prstGeom>
          <a:ln w="76200">
            <a:noFill/>
          </a:ln>
        </p:spPr>
      </p:pic>
    </p:spTree>
    <p:extLst>
      <p:ext uri="{BB962C8B-B14F-4D97-AF65-F5344CB8AC3E}">
        <p14:creationId xmlns:p14="http://schemas.microsoft.com/office/powerpoint/2010/main" val="2690724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1" i="0">
                <a:solidFill>
                  <a:schemeClr val="bg1"/>
                </a:solidFill>
                <a:latin typeface="Adobe Caslon Pro" charset="0"/>
                <a:ea typeface="Adobe Caslon Pro" charset="0"/>
                <a:cs typeface="Adobe Caslon Pro" charset="0"/>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65000"/>
                  </a:schemeClr>
                </a:solidFill>
                <a:latin typeface="Adobe Caslon Pro" charset="0"/>
                <a:ea typeface="Adobe Caslon Pro" charset="0"/>
                <a:cs typeface="Adobe Caslon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594"/>
          <a:stretch/>
        </p:blipFill>
        <p:spPr>
          <a:xfrm>
            <a:off x="0" y="0"/>
            <a:ext cx="3890187" cy="6858000"/>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Adobe Caslon Pro" charset="0"/>
                <a:ea typeface="Adobe Caslon Pro" charset="0"/>
                <a:cs typeface="Adobe Caslon Pro" charset="0"/>
              </a:defRPr>
            </a:lvl1pPr>
          </a:lstStyle>
          <a:p>
            <a:r>
              <a:rPr lang="en-CA" dirty="0" smtClean="0">
                <a:solidFill>
                  <a:prstClr val="white"/>
                </a:solidFill>
              </a:rPr>
              <a:t>Wednesday, August 10, 2016</a:t>
            </a:r>
            <a:endParaRPr lang="en-US" dirty="0">
              <a:solidFill>
                <a:prstClr val="white"/>
              </a:solidFill>
            </a:endParaRPr>
          </a:p>
        </p:txBody>
      </p:sp>
    </p:spTree>
    <p:extLst>
      <p:ext uri="{BB962C8B-B14F-4D97-AF65-F5344CB8AC3E}">
        <p14:creationId xmlns:p14="http://schemas.microsoft.com/office/powerpoint/2010/main" val="6886753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84664"/>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dirty="0" smtClean="0"/>
              <a:t>Master title style</a:t>
            </a:r>
            <a:endParaRPr lang="en-US" dirty="0"/>
          </a:p>
        </p:txBody>
      </p:sp>
      <p:sp>
        <p:nvSpPr>
          <p:cNvPr id="3" name="Content Placeholder 2"/>
          <p:cNvSpPr>
            <a:spLocks noGrp="1"/>
          </p:cNvSpPr>
          <p:nvPr>
            <p:ph idx="1"/>
          </p:nvPr>
        </p:nvSpPr>
        <p:spPr>
          <a:xfrm>
            <a:off x="628650" y="1858537"/>
            <a:ext cx="7886700" cy="3962400"/>
          </a:xfrm>
        </p:spPr>
        <p:txBody>
          <a:bodyPr/>
          <a:lstStyle>
            <a:lvl1pPr>
              <a:defRPr b="0" i="0">
                <a:solidFill>
                  <a:schemeClr val="tx1"/>
                </a:solidFill>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solidFill>
                  <a:schemeClr val="tx1"/>
                </a:solidFill>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solidFill>
                  <a:prstClr val="white"/>
                </a:solidFill>
              </a:rPr>
              <a:t>Presentation Title | Section</a:t>
            </a:r>
            <a:endParaRPr lang="en-US" dirty="0">
              <a:solidFill>
                <a:prstClr val="white"/>
              </a:solidFill>
            </a:endParaRP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4" name="Rectangle 3"/>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3211096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63"/>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395814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0" i="0">
                <a:solidFill>
                  <a:schemeClr val="bg1">
                    <a:lumMod val="50000"/>
                  </a:schemeClr>
                </a:solidFill>
                <a:latin typeface="Adobe Caslon Pro" charset="0"/>
                <a:ea typeface="Adobe Caslon Pro" charset="0"/>
                <a:cs typeface="Adobe Caslon Pro"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Adobe Caslon Pro" charset="0"/>
                <a:ea typeface="Adobe Caslon Pro" charset="0"/>
                <a:cs typeface="Adobe Caslon Pro"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solidFill>
                  <a:schemeClr val="tx1"/>
                </a:solidFill>
                <a:latin typeface="Adobe Caslon Pro" charset="0"/>
                <a:ea typeface="Adobe Caslon Pro" charset="0"/>
                <a:cs typeface="Adobe Caslon Pro"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Adobe Caslon Pro" charset="0"/>
                <a:ea typeface="Adobe Caslon Pro" charset="0"/>
                <a:cs typeface="Adobe Caslon Pro"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29150" y="1825625"/>
            <a:ext cx="3886200" cy="3958141"/>
          </a:xfrm>
        </p:spPr>
        <p:txBody>
          <a:bodyPr/>
          <a:lstStyle>
            <a:lvl1pPr marL="228600" indent="-228600">
              <a:defRPr lang="en-US" sz="2800" b="0" i="0" kern="1200" dirty="0" smtClean="0">
                <a:solidFill>
                  <a:schemeClr val="bg1">
                    <a:lumMod val="50000"/>
                  </a:schemeClr>
                </a:solidFill>
                <a:latin typeface="Adobe Caslon Pro" charset="0"/>
                <a:ea typeface="Adobe Caslon Pro" charset="0"/>
                <a:cs typeface="Adobe Caslon Pro" charset="0"/>
              </a:defRPr>
            </a:lvl1pPr>
            <a:lvl2pPr marL="685800" indent="-228600">
              <a:defRPr lang="en-US" sz="2400" b="0" i="0" kern="1200" dirty="0" smtClean="0">
                <a:solidFill>
                  <a:schemeClr val="tx1"/>
                </a:solidFill>
                <a:latin typeface="Adobe Caslon Pro" charset="0"/>
                <a:ea typeface="Adobe Caslon Pro" charset="0"/>
                <a:cs typeface="Adobe Caslon Pro" charset="0"/>
              </a:defRPr>
            </a:lvl2pPr>
            <a:lvl3pPr marL="1143000" indent="-228600">
              <a:defRPr lang="en-US" sz="2000" b="0" i="0" kern="1200" dirty="0" smtClean="0">
                <a:solidFill>
                  <a:schemeClr val="tx1"/>
                </a:solidFill>
                <a:latin typeface="Adobe Caslon Pro" charset="0"/>
                <a:ea typeface="Adobe Caslon Pro" charset="0"/>
                <a:cs typeface="Adobe Caslon Pro" charset="0"/>
              </a:defRPr>
            </a:lvl3pPr>
            <a:lvl4pPr marL="1600200" indent="-228600">
              <a:defRPr lang="en-US" sz="1800" b="0" i="0" kern="1200" dirty="0" smtClean="0">
                <a:solidFill>
                  <a:schemeClr val="tx1"/>
                </a:solidFill>
                <a:latin typeface="Adobe Caslon Pro" charset="0"/>
                <a:ea typeface="Adobe Caslon Pro" charset="0"/>
                <a:cs typeface="Adobe Caslon Pro" charset="0"/>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solidFill>
                  <a:prstClr val="white"/>
                </a:solidFill>
              </a:rPr>
              <a:t>Presentation Title | Section</a:t>
            </a:r>
            <a:endParaRPr lang="en-US" dirty="0">
              <a:solidFill>
                <a:prstClr val="white"/>
              </a:solidFill>
            </a:endParaRPr>
          </a:p>
        </p:txBody>
      </p:sp>
      <p:sp>
        <p:nvSpPr>
          <p:cNvPr id="12" name="Oval 11"/>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8" name="Rectangle 7"/>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5269703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84663"/>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000" b="0" i="0">
                <a:solidFill>
                  <a:schemeClr val="bg1">
                    <a:lumMod val="50000"/>
                  </a:schemeClr>
                </a:solidFill>
                <a:latin typeface="Adobe Caslon Pro" charset="0"/>
                <a:ea typeface="Adobe Caslon Pro" charset="0"/>
                <a:cs typeface="Adobe Caslon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343508"/>
          </a:xfrm>
        </p:spPr>
        <p:txBody>
          <a:bodyPr/>
          <a:lstStyle>
            <a:lvl1pPr>
              <a:defRPr b="0" i="0">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vl5pPr>
              <a:defRPr b="0" i="0">
                <a:latin typeface="Adobe Caslon Pro" charset="0"/>
                <a:ea typeface="Adobe Caslon Pro" charset="0"/>
                <a:cs typeface="Adobe Caslon Pro"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000" b="0" i="0">
                <a:solidFill>
                  <a:schemeClr val="bg1">
                    <a:lumMod val="50000"/>
                  </a:schemeClr>
                </a:solidFill>
                <a:latin typeface="Adobe Caslon Pro" charset="0"/>
                <a:ea typeface="Adobe Caslon Pro" charset="0"/>
                <a:cs typeface="Adobe Caslon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343508"/>
          </a:xfrm>
        </p:spPr>
        <p:txBody>
          <a:bodyPr/>
          <a:lstStyle>
            <a:lvl1pPr>
              <a:defRPr b="0" i="0">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vl5pPr>
              <a:defRPr b="0" i="0">
                <a:latin typeface="Adobe Caslon Pro" charset="0"/>
                <a:ea typeface="Adobe Caslon Pro" charset="0"/>
                <a:cs typeface="Adobe Caslon Pro"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solidFill>
                  <a:prstClr val="white"/>
                </a:solidFill>
              </a:rPr>
              <a:t>Presentation Title | Section</a:t>
            </a:r>
            <a:endParaRPr lang="en-US" dirty="0">
              <a:solidFill>
                <a:prstClr val="white"/>
              </a:solidFill>
            </a:endParaRP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10" name="Rectangle 9"/>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4063628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1" i="0">
                <a:solidFill>
                  <a:schemeClr val="bg1"/>
                </a:solidFill>
                <a:latin typeface="Adobe Caslon Pro" charset="0"/>
                <a:ea typeface="Adobe Caslon Pro" charset="0"/>
                <a:cs typeface="Adobe Caslon Pro" charset="0"/>
              </a:defRPr>
            </a:lvl1pPr>
          </a:lstStyle>
          <a:p>
            <a:r>
              <a:rPr lang="en-US" dirty="0" smtClean="0"/>
              <a:t>Title</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Slide Number Placeholder 5"/>
          <p:cNvSpPr txBox="1">
            <a:spLocks/>
          </p:cNvSpPr>
          <p:nvPr userDrawn="1"/>
        </p:nvSpPr>
        <p:spPr>
          <a:xfrm>
            <a:off x="8489794" y="6280130"/>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smtClean="0">
                <a:solidFill>
                  <a:prstClr val="white"/>
                </a:solidFill>
              </a:rPr>
              <a:pPr/>
              <a:t>‹#›</a:t>
            </a:fld>
            <a:endParaRPr lang="en-US" dirty="0">
              <a:solidFill>
                <a:prstClr val="white"/>
              </a:solidFill>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
        <p:nvSpPr>
          <p:cNvPr id="10"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Adobe Caslon Pro" charset="0"/>
                <a:ea typeface="Adobe Caslon Pro" charset="0"/>
                <a:cs typeface="Adobe Caslon Pro" charset="0"/>
              </a:defRPr>
            </a:lvl1pPr>
            <a:lvl2pPr>
              <a:defRPr sz="2800" b="0" i="0">
                <a:latin typeface="Adobe Caslon Pro" charset="0"/>
                <a:ea typeface="Adobe Caslon Pro" charset="0"/>
                <a:cs typeface="Adobe Caslon Pro" charset="0"/>
              </a:defRPr>
            </a:lvl2pPr>
            <a:lvl3pPr>
              <a:defRPr sz="2400" b="0" i="0">
                <a:solidFill>
                  <a:schemeClr val="bg1">
                    <a:lumMod val="50000"/>
                  </a:schemeClr>
                </a:solidFill>
                <a:latin typeface="Adobe Caslon Pro" charset="0"/>
                <a:ea typeface="Adobe Caslon Pro" charset="0"/>
                <a:cs typeface="Adobe Caslon Pro" charset="0"/>
              </a:defRPr>
            </a:lvl3pPr>
            <a:lvl4pPr>
              <a:defRPr sz="2000" b="0" i="0">
                <a:latin typeface="Adobe Caslon Pro" charset="0"/>
                <a:ea typeface="Adobe Caslon Pro" charset="0"/>
                <a:cs typeface="Adobe Caslon Pro" charset="0"/>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874333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1" i="0">
                <a:solidFill>
                  <a:srgbClr val="00698F"/>
                </a:solidFill>
                <a:latin typeface="Adobe Caslon Pro" charset="0"/>
                <a:ea typeface="Adobe Caslon Pro" charset="0"/>
                <a:cs typeface="Adobe Caslon Pro" charset="0"/>
              </a:defRPr>
            </a:lvl1pPr>
          </a:lstStyle>
          <a:p>
            <a:r>
              <a:rPr lang="en-US" dirty="0" smtClean="0"/>
              <a:t>Title</a:t>
            </a:r>
            <a:endParaRPr lang="en-US" dirty="0"/>
          </a:p>
        </p:txBody>
      </p:sp>
      <p:sp>
        <p:nvSpPr>
          <p:cNvPr id="3"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Adobe Caslon Pro" charset="0"/>
                <a:ea typeface="Adobe Caslon Pro" charset="0"/>
                <a:cs typeface="Adobe Caslon Pro" charset="0"/>
              </a:defRPr>
            </a:lvl1pPr>
            <a:lvl2pPr>
              <a:defRPr sz="2800" b="0" i="0">
                <a:latin typeface="Adobe Caslon Pro" charset="0"/>
                <a:ea typeface="Adobe Caslon Pro" charset="0"/>
                <a:cs typeface="Adobe Caslon Pro" charset="0"/>
              </a:defRPr>
            </a:lvl2pPr>
            <a:lvl3pPr>
              <a:defRPr sz="2400" b="0" i="0">
                <a:solidFill>
                  <a:schemeClr val="bg1">
                    <a:lumMod val="50000"/>
                  </a:schemeClr>
                </a:solidFill>
                <a:latin typeface="Adobe Caslon Pro" charset="0"/>
                <a:ea typeface="Adobe Caslon Pro" charset="0"/>
                <a:cs typeface="Adobe Caslon Pro" charset="0"/>
              </a:defRPr>
            </a:lvl3pPr>
            <a:lvl4pPr>
              <a:defRPr sz="2000" b="0" i="0">
                <a:latin typeface="Adobe Caslon Pro" charset="0"/>
                <a:ea typeface="Adobe Caslon Pro" charset="0"/>
                <a:cs typeface="Adobe Caslon Pro" charset="0"/>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Rectangle 8"/>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32507172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t>November 28, 2016</a:t>
            </a:r>
            <a:endParaRPr lang="en-US" dirty="0"/>
          </a:p>
        </p:txBody>
      </p:sp>
      <p:pic>
        <p:nvPicPr>
          <p:cNvPr id="7" name="Picture 6" descr="PhotoExport - 3335.jpg"/>
          <p:cNvPicPr>
            <a:picLocks noChangeAspect="1"/>
          </p:cNvPicPr>
          <p:nvPr userDrawn="1"/>
        </p:nvPicPr>
        <p:blipFill rotWithShape="1">
          <a:blip r:embed="rId3">
            <a:extLst>
              <a:ext uri="{28A0092B-C50C-407E-A947-70E740481C1C}">
                <a14:useLocalDpi xmlns:a14="http://schemas.microsoft.com/office/drawing/2010/main" val="0"/>
              </a:ext>
            </a:extLst>
          </a:blip>
          <a:srcRect l="14647"/>
          <a:stretch/>
        </p:blipFill>
        <p:spPr>
          <a:xfrm>
            <a:off x="0" y="0"/>
            <a:ext cx="3902364" cy="6858000"/>
          </a:xfrm>
          <a:prstGeom prst="rect">
            <a:avLst/>
          </a:prstGeom>
        </p:spPr>
      </p:pic>
    </p:spTree>
    <p:extLst>
      <p:ext uri="{BB962C8B-B14F-4D97-AF65-F5344CB8AC3E}">
        <p14:creationId xmlns:p14="http://schemas.microsoft.com/office/powerpoint/2010/main" val="31761126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1" i="0">
                <a:solidFill>
                  <a:schemeClr val="bg1"/>
                </a:solidFill>
                <a:latin typeface="Adobe Caslon Pro" charset="0"/>
                <a:ea typeface="Adobe Caslon Pro" charset="0"/>
                <a:cs typeface="Adobe Caslon Pro" charset="0"/>
              </a:defRPr>
            </a:lvl1pPr>
          </a:lstStyle>
          <a:p>
            <a:r>
              <a:rPr lang="en-US" dirty="0" smtClean="0"/>
              <a:t>Title</a:t>
            </a:r>
            <a:endParaRPr lang="en-US" dirty="0"/>
          </a:p>
        </p:txBody>
      </p:sp>
      <p:sp>
        <p:nvSpPr>
          <p:cNvPr id="3" name="Picture Placeholder 2"/>
          <p:cNvSpPr>
            <a:spLocks noGrp="1" noChangeAspect="1"/>
          </p:cNvSpPr>
          <p:nvPr>
            <p:ph type="pic" idx="1"/>
          </p:nvPr>
        </p:nvSpPr>
        <p:spPr>
          <a:xfrm>
            <a:off x="3887391" y="899919"/>
            <a:ext cx="4629150" cy="5058163"/>
          </a:xfrm>
        </p:spPr>
        <p:txBody>
          <a:bodyPr anchor="t"/>
          <a:lstStyle>
            <a:lvl1pPr marL="0" indent="0">
              <a:buNone/>
              <a:defRPr sz="3200">
                <a:latin typeface="Adobe Caslon Pro" charset="0"/>
                <a:ea typeface="Adobe Caslon Pro" charset="0"/>
                <a:cs typeface="Adobe Caslon Pr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Slide Number Placeholder 5"/>
          <p:cNvSpPr txBox="1">
            <a:spLocks/>
          </p:cNvSpPr>
          <p:nvPr userDrawn="1"/>
        </p:nvSpPr>
        <p:spPr>
          <a:xfrm>
            <a:off x="8489794" y="6273993"/>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smtClean="0">
                <a:solidFill>
                  <a:prstClr val="white"/>
                </a:solidFill>
              </a:rPr>
              <a:pPr/>
              <a:t>‹#›</a:t>
            </a:fld>
            <a:endParaRPr lang="en-US" dirty="0">
              <a:solidFill>
                <a:prstClr val="white"/>
              </a:solidFill>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Tree>
    <p:extLst>
      <p:ext uri="{BB962C8B-B14F-4D97-AF65-F5344CB8AC3E}">
        <p14:creationId xmlns:p14="http://schemas.microsoft.com/office/powerpoint/2010/main" val="21460965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1" i="0">
                <a:solidFill>
                  <a:srgbClr val="00698F"/>
                </a:solidFill>
                <a:latin typeface="Adobe Caslon Pro" charset="0"/>
                <a:ea typeface="Adobe Caslon Pro" charset="0"/>
                <a:cs typeface="Adobe Caslon Pro" charset="0"/>
              </a:defRPr>
            </a:lvl1pPr>
          </a:lstStyle>
          <a:p>
            <a:r>
              <a:rPr lang="en-US" dirty="0" smtClean="0"/>
              <a:t>Title</a:t>
            </a:r>
            <a:endParaRPr lang="en-US" dirty="0"/>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a:latin typeface="Adobe Caslon Pro" charset="0"/>
                <a:ea typeface="Adobe Caslon Pro" charset="0"/>
                <a:cs typeface="Adobe Caslon Pr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Rectangle 8"/>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32184112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34" y="-719254"/>
            <a:ext cx="10372344" cy="80954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361" y="4869241"/>
            <a:ext cx="1007278" cy="1007278"/>
          </a:xfrm>
          <a:prstGeom prst="rect">
            <a:avLst/>
          </a:prstGeom>
          <a:ln w="76200">
            <a:noFill/>
          </a:ln>
        </p:spPr>
      </p:pic>
    </p:spTree>
    <p:extLst>
      <p:ext uri="{BB962C8B-B14F-4D97-AF65-F5344CB8AC3E}">
        <p14:creationId xmlns:p14="http://schemas.microsoft.com/office/powerpoint/2010/main" val="42808745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t>November 28, 2016</a:t>
            </a:r>
            <a:endParaRPr lang="en-US" dirty="0"/>
          </a:p>
        </p:txBody>
      </p:sp>
      <p:pic>
        <p:nvPicPr>
          <p:cNvPr id="7" name="Picture 6" descr="PhotoExport - 11906.jpg"/>
          <p:cNvPicPr>
            <a:picLocks noChangeAspect="1"/>
          </p:cNvPicPr>
          <p:nvPr userDrawn="1"/>
        </p:nvPicPr>
        <p:blipFill rotWithShape="1">
          <a:blip r:embed="rId3">
            <a:extLst>
              <a:ext uri="{28A0092B-C50C-407E-A947-70E740481C1C}">
                <a14:useLocalDpi xmlns:a14="http://schemas.microsoft.com/office/drawing/2010/main" val="0"/>
              </a:ext>
            </a:extLst>
          </a:blip>
          <a:srcRect t="3479" r="17936" b="-3479"/>
          <a:stretch/>
        </p:blipFill>
        <p:spPr>
          <a:xfrm>
            <a:off x="0" y="0"/>
            <a:ext cx="3890187" cy="7137276"/>
          </a:xfrm>
          <a:prstGeom prst="rect">
            <a:avLst/>
          </a:prstGeom>
        </p:spPr>
      </p:pic>
    </p:spTree>
    <p:extLst>
      <p:ext uri="{BB962C8B-B14F-4D97-AF65-F5344CB8AC3E}">
        <p14:creationId xmlns:p14="http://schemas.microsoft.com/office/powerpoint/2010/main" val="15997161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t>November 28, 2016</a:t>
            </a:r>
            <a:endParaRPr lang="en-US" dirty="0"/>
          </a:p>
        </p:txBody>
      </p:sp>
      <p:pic>
        <p:nvPicPr>
          <p:cNvPr id="7" name="Picture 6" descr="PhotoExport - 11399.jpg"/>
          <p:cNvPicPr>
            <a:picLocks noChangeAspect="1"/>
          </p:cNvPicPr>
          <p:nvPr userDrawn="1"/>
        </p:nvPicPr>
        <p:blipFill rotWithShape="1">
          <a:blip r:embed="rId3">
            <a:extLst>
              <a:ext uri="{28A0092B-C50C-407E-A947-70E740481C1C}">
                <a14:useLocalDpi xmlns:a14="http://schemas.microsoft.com/office/drawing/2010/main" val="0"/>
              </a:ext>
            </a:extLst>
          </a:blip>
          <a:srcRect l="13012" r="11355"/>
          <a:stretch/>
        </p:blipFill>
        <p:spPr>
          <a:xfrm>
            <a:off x="0" y="0"/>
            <a:ext cx="3890187" cy="6858000"/>
          </a:xfrm>
          <a:prstGeom prst="rect">
            <a:avLst/>
          </a:prstGeom>
        </p:spPr>
      </p:pic>
    </p:spTree>
    <p:extLst>
      <p:ext uri="{BB962C8B-B14F-4D97-AF65-F5344CB8AC3E}">
        <p14:creationId xmlns:p14="http://schemas.microsoft.com/office/powerpoint/2010/main" val="3314385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8379" y="4670779"/>
            <a:ext cx="5391621" cy="698724"/>
          </a:xfrm>
          <a:prstGeom prst="rect">
            <a:avLst/>
          </a:prstGeom>
        </p:spPr>
        <p:txBody>
          <a:bodyPr anchor="b">
            <a:normAutofit/>
          </a:bodyPr>
          <a:lstStyle>
            <a:lvl1pPr algn="l">
              <a:defRPr sz="4000" b="0" i="0">
                <a:solidFill>
                  <a:schemeClr val="bg1"/>
                </a:solidFill>
                <a:latin typeface="Calibri"/>
                <a:ea typeface="Adobe Caslon Pro" charset="0"/>
                <a:cs typeface="Calibri"/>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3498378" y="5477260"/>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38" y="4943652"/>
            <a:ext cx="2551651" cy="1001431"/>
          </a:xfrm>
          <a:prstGeom prst="rect">
            <a:avLst/>
          </a:prstGeom>
        </p:spPr>
      </p:pic>
      <p:sp>
        <p:nvSpPr>
          <p:cNvPr id="4" name="Date Placeholder 3"/>
          <p:cNvSpPr>
            <a:spLocks noGrp="1"/>
          </p:cNvSpPr>
          <p:nvPr>
            <p:ph type="dt" sz="half" idx="10"/>
          </p:nvPr>
        </p:nvSpPr>
        <p:spPr>
          <a:xfrm>
            <a:off x="3498379" y="5974303"/>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t>November 28, 2016</a:t>
            </a:r>
            <a:endParaRPr lang="en-US" dirty="0"/>
          </a:p>
        </p:txBody>
      </p:sp>
      <p:pic>
        <p:nvPicPr>
          <p:cNvPr id="8" name="Picture 7" descr="PhotoExport - 10329.jpg"/>
          <p:cNvPicPr>
            <a:picLocks noChangeAspect="1"/>
          </p:cNvPicPr>
          <p:nvPr userDrawn="1"/>
        </p:nvPicPr>
        <p:blipFill rotWithShape="1">
          <a:blip r:embed="rId3">
            <a:extLst>
              <a:ext uri="{28A0092B-C50C-407E-A947-70E740481C1C}">
                <a14:useLocalDpi xmlns:a14="http://schemas.microsoft.com/office/drawing/2010/main" val="0"/>
              </a:ext>
            </a:extLst>
          </a:blip>
          <a:srcRect t="29041" b="40312"/>
          <a:stretch/>
        </p:blipFill>
        <p:spPr>
          <a:xfrm>
            <a:off x="0" y="1"/>
            <a:ext cx="9144000" cy="4219222"/>
          </a:xfrm>
          <a:prstGeom prst="rect">
            <a:avLst/>
          </a:prstGeom>
        </p:spPr>
      </p:pic>
    </p:spTree>
    <p:extLst>
      <p:ext uri="{BB962C8B-B14F-4D97-AF65-F5344CB8AC3E}">
        <p14:creationId xmlns:p14="http://schemas.microsoft.com/office/powerpoint/2010/main" val="1688673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84664"/>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Master title style</a:t>
            </a:r>
            <a:endParaRPr lang="en-US" dirty="0"/>
          </a:p>
        </p:txBody>
      </p:sp>
      <p:sp>
        <p:nvSpPr>
          <p:cNvPr id="3" name="Content Placeholder 2"/>
          <p:cNvSpPr>
            <a:spLocks noGrp="1"/>
          </p:cNvSpPr>
          <p:nvPr>
            <p:ph idx="1"/>
          </p:nvPr>
        </p:nvSpPr>
        <p:spPr>
          <a:xfrm>
            <a:off x="628650" y="1858537"/>
            <a:ext cx="7886700" cy="3962400"/>
          </a:xfrm>
        </p:spPr>
        <p:txBody>
          <a:bodyPr/>
          <a:lstStyle>
            <a:lvl1pPr>
              <a:defRPr b="0" i="0">
                <a:solidFill>
                  <a:schemeClr val="tx1"/>
                </a:solidFill>
                <a:latin typeface="+mn-lt"/>
                <a:ea typeface="Adobe Caslon Pro" charset="0"/>
                <a:cs typeface="Adobe Caslon Pro" charset="0"/>
              </a:defRPr>
            </a:lvl1pPr>
            <a:lvl2pPr>
              <a:defRPr b="0" i="0">
                <a:latin typeface="+mn-lt"/>
                <a:ea typeface="Adobe Caslon Pro" charset="0"/>
                <a:cs typeface="Adobe Caslon Pro" charset="0"/>
              </a:defRPr>
            </a:lvl2pPr>
            <a:lvl3pPr>
              <a:defRPr b="0" i="0">
                <a:solidFill>
                  <a:schemeClr val="tx1"/>
                </a:solidFill>
                <a:latin typeface="+mn-lt"/>
                <a:ea typeface="Adobe Caslon Pro" charset="0"/>
                <a:cs typeface="Adobe Caslon Pro" charset="0"/>
              </a:defRPr>
            </a:lvl3pPr>
            <a:lvl4pPr>
              <a:defRPr b="0" i="0">
                <a:latin typeface="+mn-lt"/>
                <a:ea typeface="Adobe Caslon Pro" charset="0"/>
                <a:cs typeface="Adobe Caslon Pro"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smtClean="0"/>
              <a:t>Presentation Title | Section</a:t>
            </a:r>
            <a:endParaRPr lang="en-US" dirty="0"/>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4" name="Rectangle 3"/>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2201723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395814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0" i="0">
                <a:solidFill>
                  <a:schemeClr val="bg1">
                    <a:lumMod val="50000"/>
                  </a:schemeClr>
                </a:solidFill>
                <a:latin typeface="Calibri"/>
                <a:ea typeface="Adobe Caslon Pro" charset="0"/>
                <a:cs typeface="Calibri"/>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solidFill>
                  <a:schemeClr val="tx1"/>
                </a:solidFill>
                <a:latin typeface="Calibri"/>
                <a:ea typeface="Adobe Caslon Pro" charset="0"/>
                <a:cs typeface="Calibri"/>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29150" y="1825625"/>
            <a:ext cx="3886200" cy="3958141"/>
          </a:xfrm>
        </p:spPr>
        <p:txBody>
          <a:bodyPr/>
          <a:lstStyle>
            <a:lvl1pPr marL="228600" indent="-228600">
              <a:defRPr lang="en-US" sz="2800" b="0" i="0" kern="1200" dirty="0" smtClean="0">
                <a:solidFill>
                  <a:schemeClr val="bg1">
                    <a:lumMod val="50000"/>
                  </a:schemeClr>
                </a:solidFill>
                <a:latin typeface="Calibri"/>
                <a:ea typeface="Adobe Caslon Pro" charset="0"/>
                <a:cs typeface="Calibri"/>
              </a:defRPr>
            </a:lvl1pPr>
            <a:lvl2pPr marL="685800" indent="-228600">
              <a:defRPr lang="en-US" sz="2400" b="0" i="0" kern="1200" dirty="0" smtClean="0">
                <a:solidFill>
                  <a:schemeClr val="tx1"/>
                </a:solidFill>
                <a:latin typeface="Calibri"/>
                <a:ea typeface="Adobe Caslon Pro" charset="0"/>
                <a:cs typeface="Calibri"/>
              </a:defRPr>
            </a:lvl2pPr>
            <a:lvl3pPr marL="1143000" indent="-228600">
              <a:defRPr lang="en-US" sz="2000" b="0" i="0" kern="1200" dirty="0" smtClean="0">
                <a:solidFill>
                  <a:schemeClr val="tx1"/>
                </a:solidFill>
                <a:latin typeface="Calibri"/>
                <a:ea typeface="Adobe Caslon Pro" charset="0"/>
                <a:cs typeface="Calibri"/>
              </a:defRPr>
            </a:lvl3pPr>
            <a:lvl4pPr marL="1600200" indent="-228600">
              <a:defRPr lang="en-US" sz="1800" b="0" i="0" kern="1200" dirty="0" smtClean="0">
                <a:solidFill>
                  <a:schemeClr val="tx1"/>
                </a:solidFill>
                <a:latin typeface="Calibri"/>
                <a:ea typeface="Adobe Caslon Pro" charset="0"/>
                <a:cs typeface="Calibri"/>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smtClean="0"/>
              <a:t>Presentation Title | Section</a:t>
            </a:r>
            <a:endParaRPr lang="en-US" dirty="0"/>
          </a:p>
        </p:txBody>
      </p:sp>
      <p:sp>
        <p:nvSpPr>
          <p:cNvPr id="12" name="Oval 11"/>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8" name="Rectangle 7"/>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5429879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5"/>
            <a:ext cx="3887391"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p:ph type="ftr" sz="quarter" idx="1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Calibri"/>
                <a:ea typeface="Adobe Caslon Pro" charset="0"/>
                <a:cs typeface="Calibri"/>
              </a:defRPr>
            </a:lvl1pPr>
          </a:lstStyle>
          <a:p>
            <a:r>
              <a:rPr lang="en-US" dirty="0" smtClean="0"/>
              <a:t>Presentation Title | Section</a:t>
            </a:r>
            <a:endParaRPr lang="en-US" dirty="0"/>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10" name="Rectangle 9"/>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21342112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smtClean="0"/>
              <a:t>Title</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80130"/>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0" i="0" smtClean="0">
                <a:latin typeface="Calibri"/>
                <a:ea typeface="Adobe Caslon Pro" charset="0"/>
                <a:cs typeface="Calibri"/>
              </a:rPr>
              <a:pPr/>
              <a:t>‹#›</a:t>
            </a:fld>
            <a:endParaRPr lang="en-US" b="0" i="0" dirty="0">
              <a:latin typeface="Calibri"/>
              <a:ea typeface="Adobe Caslon Pro" charset="0"/>
              <a:cs typeface="Calibri"/>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
        <p:nvSpPr>
          <p:cNvPr id="10"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2833419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Calibri"/>
                <a:ea typeface="Adobe Caslon Pro" charset="0"/>
                <a:cs typeface="Calibri"/>
              </a:defRPr>
            </a:lvl1pPr>
          </a:lstStyle>
          <a:p>
            <a:r>
              <a:rPr lang="en-CA" dirty="0" smtClean="0"/>
              <a:t>Wednesday, August 10, 2016</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a:ea typeface="Adobe Caslon Pro" charset="0"/>
                <a:cs typeface="Calibri"/>
              </a:defRPr>
            </a:lvl1pPr>
          </a:lstStyle>
          <a:p>
            <a:r>
              <a:rPr lang="en-US" dirty="0" smtClean="0"/>
              <a:t>Presentation Title | Section</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Calibri"/>
                <a:ea typeface="Adobe Caslon Pro" charset="0"/>
                <a:cs typeface="Calibri"/>
              </a:defRPr>
            </a:lvl1pPr>
          </a:lstStyle>
          <a:p>
            <a:fld id="{AB4B7641-AE9D-984C-8BAE-EEEC9A113DC3}" type="slidenum">
              <a:rPr lang="en-US" smtClean="0"/>
              <a:pPr/>
              <a:t>‹#›</a:t>
            </a:fld>
            <a:endParaRPr lang="en-US" dirty="0"/>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5803210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3" r:id="rId4"/>
    <p:sldLayoutId id="2147483675" r:id="rId5"/>
    <p:sldLayoutId id="2147483662" r:id="rId6"/>
    <p:sldLayoutId id="2147483664" r:id="rId7"/>
    <p:sldLayoutId id="2147483665" r:id="rId8"/>
    <p:sldLayoutId id="2147483670" r:id="rId9"/>
    <p:sldLayoutId id="2147483668" r:id="rId10"/>
    <p:sldLayoutId id="2147483669" r:id="rId11"/>
    <p:sldLayoutId id="2147483671" r:id="rId12"/>
    <p:sldLayoutId id="2147483666" r:id="rId13"/>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kern="1200">
          <a:solidFill>
            <a:srgbClr val="00698F"/>
          </a:solidFill>
          <a:latin typeface="Calibri"/>
          <a:ea typeface="Adobe Caslon Pro" charset="0"/>
          <a:cs typeface="Calibri"/>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dobe Caslon Pro" charset="0"/>
                <a:ea typeface="Adobe Caslon Pro" charset="0"/>
                <a:cs typeface="Adobe Caslon Pro" charset="0"/>
              </a:defRPr>
            </a:lvl1pPr>
          </a:lstStyle>
          <a:p>
            <a:r>
              <a:rPr lang="en-CA" dirty="0" smtClean="0">
                <a:solidFill>
                  <a:prstClr val="black">
                    <a:tint val="75000"/>
                  </a:prstClr>
                </a:solidFill>
              </a:rPr>
              <a:t>Wednesday, August 10, 2016</a:t>
            </a:r>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dobe Caslon Pro" charset="0"/>
                <a:ea typeface="Adobe Caslon Pro" charset="0"/>
                <a:cs typeface="Adobe Caslon Pro" charset="0"/>
              </a:defRPr>
            </a:lvl1pPr>
          </a:lstStyle>
          <a:p>
            <a:r>
              <a:rPr lang="en-US" dirty="0" smtClean="0">
                <a:solidFill>
                  <a:prstClr val="black">
                    <a:tint val="75000"/>
                  </a:prstClr>
                </a:solidFill>
              </a:rPr>
              <a:t>Presentation Title | Section</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dobe Caslon Pro" charset="0"/>
                <a:ea typeface="Adobe Caslon Pro" charset="0"/>
                <a:cs typeface="Adobe Caslon Pro" charset="0"/>
              </a:defRPr>
            </a:lvl1pPr>
          </a:lstStyle>
          <a:p>
            <a:fld id="{AB4B7641-AE9D-984C-8BAE-EEEC9A113DC3}"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747445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1" i="0" kern="1200">
          <a:solidFill>
            <a:srgbClr val="00698F"/>
          </a:solidFill>
          <a:latin typeface="Adobe Caslon Pro" charset="0"/>
          <a:ea typeface="Adobe Caslon Pro" charset="0"/>
          <a:cs typeface="Adobe Caslo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dobe Caslon Pro" charset="0"/>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dobe Caslon Pro" charset="0"/>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dobe Caslon Pro" charset="0"/>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dobe Caslon Pro" charset="0"/>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dobe Caslon Pro" charset="0"/>
          <a:ea typeface="Adobe Caslon Pro" charset="0"/>
          <a:cs typeface="Adobe Caslon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819650" y="4106863"/>
            <a:ext cx="4324350" cy="365125"/>
          </a:xfrm>
        </p:spPr>
        <p:txBody>
          <a:bodyPr/>
          <a:lstStyle/>
          <a:p>
            <a:r>
              <a:rPr lang="en-US" dirty="0" smtClean="0">
                <a:solidFill>
                  <a:schemeClr val="tx1"/>
                </a:solidFill>
              </a:rPr>
              <a:t>November 4, 2022</a:t>
            </a:r>
            <a:endParaRPr lang="en-US" dirty="0">
              <a:solidFill>
                <a:schemeClr val="tx1"/>
              </a:solidFill>
            </a:endParaRPr>
          </a:p>
        </p:txBody>
      </p:sp>
      <p:sp>
        <p:nvSpPr>
          <p:cNvPr id="6" name="Subtitle 5"/>
          <p:cNvSpPr>
            <a:spLocks noGrp="1"/>
          </p:cNvSpPr>
          <p:nvPr>
            <p:ph type="subTitle" idx="4294967295"/>
          </p:nvPr>
        </p:nvSpPr>
        <p:spPr>
          <a:xfrm>
            <a:off x="4819650" y="3609975"/>
            <a:ext cx="4324350" cy="404813"/>
          </a:xfrm>
        </p:spPr>
        <p:txBody>
          <a:bodyPr>
            <a:normAutofit/>
          </a:bodyPr>
          <a:lstStyle/>
          <a:p>
            <a:pPr marL="0" indent="0">
              <a:buNone/>
            </a:pPr>
            <a:r>
              <a:rPr lang="en-US" sz="2000" dirty="0" smtClean="0"/>
              <a:t>Financial Services</a:t>
            </a:r>
            <a:endParaRPr lang="en-CA" sz="2000" dirty="0"/>
          </a:p>
        </p:txBody>
      </p:sp>
      <p:sp>
        <p:nvSpPr>
          <p:cNvPr id="5" name="Title 4"/>
          <p:cNvSpPr>
            <a:spLocks noGrp="1"/>
          </p:cNvSpPr>
          <p:nvPr>
            <p:ph type="ctrTitle" idx="4294967295"/>
          </p:nvPr>
        </p:nvSpPr>
        <p:spPr>
          <a:xfrm>
            <a:off x="4819650" y="438150"/>
            <a:ext cx="4324350" cy="3079750"/>
          </a:xfrm>
        </p:spPr>
        <p:txBody>
          <a:bodyPr>
            <a:normAutofit fontScale="90000"/>
          </a:bodyPr>
          <a:lstStyle/>
          <a:p>
            <a:r>
              <a:rPr lang="en-CA" dirty="0"/>
              <a:t>TOWN OF TILLSONBURG</a:t>
            </a:r>
            <a:br>
              <a:rPr lang="en-CA" dirty="0"/>
            </a:br>
            <a:r>
              <a:rPr lang="en-CA" dirty="0"/>
              <a:t/>
            </a:r>
            <a:br>
              <a:rPr lang="en-CA" dirty="0"/>
            </a:br>
            <a:r>
              <a:rPr lang="en-CA" dirty="0" smtClean="0"/>
              <a:t>2023 </a:t>
            </a:r>
            <a:r>
              <a:rPr lang="en-CA" dirty="0"/>
              <a:t>Business Plan</a:t>
            </a:r>
          </a:p>
        </p:txBody>
      </p:sp>
    </p:spTree>
    <p:extLst>
      <p:ext uri="{BB962C8B-B14F-4D97-AF65-F5344CB8AC3E}">
        <p14:creationId xmlns:p14="http://schemas.microsoft.com/office/powerpoint/2010/main" val="453823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14574"/>
            <a:ext cx="7886700" cy="806026"/>
          </a:xfrm>
        </p:spPr>
        <p:txBody>
          <a:bodyPr>
            <a:normAutofit/>
          </a:bodyPr>
          <a:lstStyle/>
          <a:p>
            <a:pPr algn="ctr"/>
            <a:r>
              <a:rPr lang="en-US" sz="3800" dirty="0" smtClean="0">
                <a:latin typeface="Verdana" pitchFamily="34" charset="0"/>
              </a:rPr>
              <a:t>2023 Business Objectives</a:t>
            </a:r>
            <a:endParaRPr lang="en-US" sz="3800" dirty="0"/>
          </a:p>
        </p:txBody>
      </p:sp>
      <p:graphicFrame>
        <p:nvGraphicFramePr>
          <p:cNvPr id="6" name="Table 5"/>
          <p:cNvGraphicFramePr>
            <a:graphicFrameLocks noGrp="1"/>
          </p:cNvGraphicFramePr>
          <p:nvPr>
            <p:extLst>
              <p:ext uri="{D42A27DB-BD31-4B8C-83A1-F6EECF244321}">
                <p14:modId xmlns:p14="http://schemas.microsoft.com/office/powerpoint/2010/main" val="2091109260"/>
              </p:ext>
            </p:extLst>
          </p:nvPr>
        </p:nvGraphicFramePr>
        <p:xfrm>
          <a:off x="182881" y="1276713"/>
          <a:ext cx="8880096" cy="4891244"/>
        </p:xfrm>
        <a:graphic>
          <a:graphicData uri="http://schemas.openxmlformats.org/drawingml/2006/table">
            <a:tbl>
              <a:tblPr firstRow="1" bandRow="1">
                <a:tableStyleId>{5C22544A-7EE6-4342-B048-85BDC9FD1C3A}</a:tableStyleId>
              </a:tblPr>
              <a:tblGrid>
                <a:gridCol w="2178579">
                  <a:extLst>
                    <a:ext uri="{9D8B030D-6E8A-4147-A177-3AD203B41FA5}">
                      <a16:colId xmlns:a16="http://schemas.microsoft.com/office/drawing/2014/main" val="20000"/>
                    </a:ext>
                  </a:extLst>
                </a:gridCol>
                <a:gridCol w="2743200">
                  <a:extLst>
                    <a:ext uri="{9D8B030D-6E8A-4147-A177-3AD203B41FA5}">
                      <a16:colId xmlns:a16="http://schemas.microsoft.com/office/drawing/2014/main" val="3061766709"/>
                    </a:ext>
                  </a:extLst>
                </a:gridCol>
                <a:gridCol w="1669002">
                  <a:extLst>
                    <a:ext uri="{9D8B030D-6E8A-4147-A177-3AD203B41FA5}">
                      <a16:colId xmlns:a16="http://schemas.microsoft.com/office/drawing/2014/main" val="20001"/>
                    </a:ext>
                  </a:extLst>
                </a:gridCol>
                <a:gridCol w="1260629">
                  <a:extLst>
                    <a:ext uri="{9D8B030D-6E8A-4147-A177-3AD203B41FA5}">
                      <a16:colId xmlns:a16="http://schemas.microsoft.com/office/drawing/2014/main" val="20002"/>
                    </a:ext>
                  </a:extLst>
                </a:gridCol>
                <a:gridCol w="1028686">
                  <a:extLst>
                    <a:ext uri="{9D8B030D-6E8A-4147-A177-3AD203B41FA5}">
                      <a16:colId xmlns:a16="http://schemas.microsoft.com/office/drawing/2014/main" val="20003"/>
                    </a:ext>
                  </a:extLst>
                </a:gridCol>
              </a:tblGrid>
              <a:tr h="575617">
                <a:tc>
                  <a:txBody>
                    <a:bodyPr/>
                    <a:lstStyle/>
                    <a:p>
                      <a:pPr marL="0" lvl="0" algn="l" defTabSz="914400" rtl="0" eaLnBrk="1" latinLnBrk="0" hangingPunct="1"/>
                      <a:r>
                        <a:rPr lang="en-US" sz="1600" b="0" kern="1200" dirty="0" smtClean="0">
                          <a:solidFill>
                            <a:schemeClr val="dk1"/>
                          </a:solidFill>
                          <a:effectLst/>
                          <a:latin typeface="+mn-lt"/>
                          <a:ea typeface="+mn-ea"/>
                          <a:cs typeface="+mn-cs"/>
                        </a:rPr>
                        <a:t>Project</a:t>
                      </a:r>
                      <a:endParaRPr lang="en-US" sz="1600" b="0" kern="1200" dirty="0">
                        <a:solidFill>
                          <a:schemeClr val="dk1"/>
                        </a:solidFill>
                        <a:effectLst/>
                        <a:latin typeface="+mn-lt"/>
                        <a:ea typeface="+mn-ea"/>
                        <a:cs typeface="+mn-cs"/>
                      </a:endParaRPr>
                    </a:p>
                  </a:txBody>
                  <a:tcPr/>
                </a:tc>
                <a:tc>
                  <a:txBody>
                    <a:bodyPr/>
                    <a:lstStyle/>
                    <a:p>
                      <a:pPr marL="0" lvl="0" algn="l" defTabSz="914400" rtl="0" eaLnBrk="1" latinLnBrk="0" hangingPunct="1"/>
                      <a:r>
                        <a:rPr lang="en-US" sz="1600" b="0" kern="1200" dirty="0" smtClean="0">
                          <a:solidFill>
                            <a:schemeClr val="dk1"/>
                          </a:solidFill>
                          <a:effectLst/>
                          <a:latin typeface="+mn-lt"/>
                          <a:ea typeface="+mn-ea"/>
                          <a:cs typeface="+mn-cs"/>
                        </a:rPr>
                        <a:t>Community Strategic Plan</a:t>
                      </a:r>
                      <a:endParaRPr lang="en-US" sz="1600" b="0" kern="1200" dirty="0">
                        <a:solidFill>
                          <a:schemeClr val="dk1"/>
                        </a:solidFill>
                        <a:effectLst/>
                        <a:latin typeface="+mn-lt"/>
                        <a:ea typeface="+mn-ea"/>
                        <a:cs typeface="+mn-cs"/>
                      </a:endParaRPr>
                    </a:p>
                  </a:txBody>
                  <a:tcPr/>
                </a:tc>
                <a:tc>
                  <a:txBody>
                    <a:bodyPr/>
                    <a:lstStyle/>
                    <a:p>
                      <a:pPr marL="0" lvl="0" algn="l" defTabSz="914400" rtl="0" eaLnBrk="1" latinLnBrk="0" hangingPunct="1"/>
                      <a:r>
                        <a:rPr lang="en-US" sz="1600" b="0" kern="1200" dirty="0" smtClean="0">
                          <a:solidFill>
                            <a:schemeClr val="dk1"/>
                          </a:solidFill>
                          <a:effectLst/>
                          <a:latin typeface="+mn-lt"/>
                          <a:ea typeface="+mn-ea"/>
                          <a:cs typeface="+mn-cs"/>
                        </a:rPr>
                        <a:t>Lead</a:t>
                      </a:r>
                    </a:p>
                    <a:p>
                      <a:pPr marL="0" lvl="0" algn="l" defTabSz="914400" rtl="0" eaLnBrk="1" latinLnBrk="0" hangingPunct="1"/>
                      <a:r>
                        <a:rPr lang="en-US" sz="1600" b="0" kern="1200" dirty="0" smtClean="0">
                          <a:solidFill>
                            <a:schemeClr val="dk1"/>
                          </a:solidFill>
                          <a:effectLst/>
                          <a:latin typeface="+mn-lt"/>
                          <a:ea typeface="+mn-ea"/>
                          <a:cs typeface="+mn-cs"/>
                        </a:rPr>
                        <a:t>Accountability</a:t>
                      </a:r>
                      <a:endParaRPr lang="en-US" sz="1600" b="0" kern="1200" dirty="0">
                        <a:solidFill>
                          <a:schemeClr val="dk1"/>
                        </a:solidFill>
                        <a:effectLst/>
                        <a:latin typeface="+mn-lt"/>
                        <a:ea typeface="+mn-ea"/>
                        <a:cs typeface="+mn-cs"/>
                      </a:endParaRPr>
                    </a:p>
                  </a:txBody>
                  <a:tcPr/>
                </a:tc>
                <a:tc>
                  <a:txBody>
                    <a:bodyPr/>
                    <a:lstStyle/>
                    <a:p>
                      <a:pPr marL="0" lvl="0" algn="l" defTabSz="914400" rtl="0" eaLnBrk="1" latinLnBrk="0" hangingPunct="1"/>
                      <a:r>
                        <a:rPr lang="en-US" sz="1600" b="0" kern="1200" dirty="0" smtClean="0">
                          <a:solidFill>
                            <a:schemeClr val="dk1"/>
                          </a:solidFill>
                          <a:effectLst/>
                          <a:latin typeface="+mn-lt"/>
                          <a:ea typeface="+mn-ea"/>
                          <a:cs typeface="+mn-cs"/>
                        </a:rPr>
                        <a:t>Project Cost</a:t>
                      </a:r>
                      <a:endParaRPr lang="en-US" sz="1600" b="0" kern="1200" dirty="0">
                        <a:solidFill>
                          <a:schemeClr val="dk1"/>
                        </a:solidFill>
                        <a:effectLst/>
                        <a:latin typeface="+mn-lt"/>
                        <a:ea typeface="+mn-ea"/>
                        <a:cs typeface="+mn-cs"/>
                      </a:endParaRPr>
                    </a:p>
                  </a:txBody>
                  <a:tcPr/>
                </a:tc>
                <a:tc>
                  <a:txBody>
                    <a:bodyPr/>
                    <a:lstStyle/>
                    <a:p>
                      <a:pPr marL="0" lvl="0" algn="l" defTabSz="914400" rtl="0" eaLnBrk="1" latinLnBrk="0" hangingPunct="1"/>
                      <a:r>
                        <a:rPr lang="en-US" sz="1400" b="0" kern="1200" dirty="0" smtClean="0">
                          <a:solidFill>
                            <a:schemeClr val="dk1"/>
                          </a:solidFill>
                          <a:effectLst/>
                          <a:latin typeface="+mn-lt"/>
                          <a:ea typeface="+mn-ea"/>
                          <a:cs typeface="+mn-cs"/>
                        </a:rPr>
                        <a:t>Anticipated</a:t>
                      </a:r>
                    </a:p>
                    <a:p>
                      <a:pPr marL="0" lvl="0" algn="l" defTabSz="914400" rtl="0" eaLnBrk="1" latinLnBrk="0" hangingPunct="1"/>
                      <a:r>
                        <a:rPr lang="en-US" sz="1400" b="0" kern="1200" dirty="0" smtClean="0">
                          <a:solidFill>
                            <a:schemeClr val="dk1"/>
                          </a:solidFill>
                          <a:effectLst/>
                          <a:latin typeface="+mn-lt"/>
                          <a:ea typeface="+mn-ea"/>
                          <a:cs typeface="+mn-cs"/>
                        </a:rPr>
                        <a:t>Completion</a:t>
                      </a:r>
                      <a:endParaRPr lang="en-US" sz="1400" b="0" kern="1200" dirty="0">
                        <a:solidFill>
                          <a:schemeClr val="dk1"/>
                        </a:solidFill>
                        <a:effectLst/>
                        <a:latin typeface="+mn-lt"/>
                        <a:ea typeface="+mn-ea"/>
                        <a:cs typeface="+mn-cs"/>
                      </a:endParaRPr>
                    </a:p>
                  </a:txBody>
                  <a:tcPr/>
                </a:tc>
                <a:extLst>
                  <a:ext uri="{0D108BD9-81ED-4DB2-BD59-A6C34878D82A}">
                    <a16:rowId xmlns:a16="http://schemas.microsoft.com/office/drawing/2014/main" val="10000"/>
                  </a:ext>
                </a:extLst>
              </a:tr>
              <a:tr h="975856">
                <a:tc>
                  <a:txBody>
                    <a:bodyPr/>
                    <a:lstStyle/>
                    <a:p>
                      <a:pPr marL="0" lvl="0" algn="l" defTabSz="914400" rtl="0" eaLnBrk="1" latinLnBrk="0" hangingPunct="1"/>
                      <a:r>
                        <a:rPr lang="en-US" sz="1200" b="0" kern="1200" baseline="0" dirty="0" smtClean="0">
                          <a:solidFill>
                            <a:schemeClr val="dk1"/>
                          </a:solidFill>
                          <a:effectLst/>
                          <a:latin typeface="+mn-lt"/>
                          <a:ea typeface="+mn-ea"/>
                          <a:cs typeface="+mn-cs"/>
                        </a:rPr>
                        <a:t>Purchase Orders/</a:t>
                      </a:r>
                      <a:r>
                        <a:rPr lang="en-US" sz="1200" b="0" kern="1200" dirty="0" smtClean="0">
                          <a:solidFill>
                            <a:schemeClr val="dk1"/>
                          </a:solidFill>
                          <a:effectLst/>
                          <a:latin typeface="+mn-lt"/>
                          <a:ea typeface="+mn-ea"/>
                          <a:cs typeface="+mn-cs"/>
                        </a:rPr>
                        <a:t>Accounts</a:t>
                      </a:r>
                      <a:r>
                        <a:rPr lang="en-US" sz="1200" b="0" kern="1200" baseline="0" dirty="0" smtClean="0">
                          <a:solidFill>
                            <a:schemeClr val="dk1"/>
                          </a:solidFill>
                          <a:effectLst/>
                          <a:latin typeface="+mn-lt"/>
                          <a:ea typeface="+mn-ea"/>
                          <a:cs typeface="+mn-cs"/>
                        </a:rPr>
                        <a:t> Payable </a:t>
                      </a:r>
                      <a:r>
                        <a:rPr lang="en-US" sz="1200" b="0" kern="1200" dirty="0" smtClean="0">
                          <a:solidFill>
                            <a:schemeClr val="dk1"/>
                          </a:solidFill>
                          <a:effectLst/>
                          <a:latin typeface="+mn-lt"/>
                          <a:ea typeface="+mn-ea"/>
                          <a:cs typeface="+mn-cs"/>
                        </a:rPr>
                        <a:t>Digitization,</a:t>
                      </a:r>
                    </a:p>
                    <a:p>
                      <a:pPr marL="0" lvl="0" algn="l" defTabSz="914400" rtl="0" eaLnBrk="1" latinLnBrk="0" hangingPunct="1"/>
                      <a:r>
                        <a:rPr lang="en-US" sz="1200" b="0" kern="1200" baseline="0" dirty="0" smtClean="0">
                          <a:solidFill>
                            <a:schemeClr val="dk1"/>
                          </a:solidFill>
                          <a:effectLst/>
                          <a:latin typeface="+mn-lt"/>
                          <a:ea typeface="+mn-ea"/>
                          <a:cs typeface="+mn-cs"/>
                        </a:rPr>
                        <a:t>Modernization Intake 3 with County and </a:t>
                      </a:r>
                      <a:r>
                        <a:rPr lang="en-US" sz="1200" b="0" kern="1200" baseline="0" dirty="0" smtClean="0">
                          <a:solidFill>
                            <a:schemeClr val="dk1"/>
                          </a:solidFill>
                          <a:effectLst/>
                          <a:latin typeface="+mn-lt"/>
                          <a:ea typeface="+mn-ea"/>
                          <a:cs typeface="+mn-cs"/>
                        </a:rPr>
                        <a:t>Ingersoll (Carry-forward, dependent)</a:t>
                      </a:r>
                      <a:endParaRPr lang="en-US" sz="12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Goal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Customer Service, Communications and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Strategic Direction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Excellence and accountability in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Priority Project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Short Term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effectLst/>
                          <a:latin typeface="+mn-lt"/>
                          <a:ea typeface="+mn-ea"/>
                          <a:cs typeface="+mn-cs"/>
                        </a:rPr>
                        <a:t>Director</a:t>
                      </a:r>
                      <a:r>
                        <a:rPr lang="en-US" sz="1200" b="0" kern="1200" dirty="0" smtClean="0">
                          <a:solidFill>
                            <a:schemeClr val="dk1"/>
                          </a:solidFill>
                          <a:effectLst/>
                          <a:latin typeface="+mn-lt"/>
                          <a:ea typeface="+mn-ea"/>
                          <a:cs typeface="+mn-cs"/>
                        </a:rPr>
                        <a:t> / Deputy</a:t>
                      </a:r>
                      <a:r>
                        <a:rPr lang="en-US" sz="1200" b="0" kern="1200" baseline="0" dirty="0" smtClean="0">
                          <a:solidFill>
                            <a:schemeClr val="dk1"/>
                          </a:solidFill>
                          <a:effectLst/>
                          <a:latin typeface="+mn-lt"/>
                          <a:ea typeface="+mn-ea"/>
                          <a:cs typeface="+mn-cs"/>
                        </a:rPr>
                        <a:t> Treasurer / AP </a:t>
                      </a:r>
                      <a:r>
                        <a:rPr lang="en-US" sz="1200" b="0" kern="1200" baseline="0" dirty="0" smtClean="0">
                          <a:solidFill>
                            <a:schemeClr val="dk1"/>
                          </a:solidFill>
                          <a:effectLst/>
                          <a:latin typeface="+mn-lt"/>
                          <a:ea typeface="+mn-ea"/>
                          <a:cs typeface="+mn-cs"/>
                        </a:rPr>
                        <a:t>Clerk / Purchasing Coordinator</a:t>
                      </a:r>
                      <a:endParaRPr lang="en-US" sz="1200" b="0" kern="1200" dirty="0" smtClean="0">
                        <a:solidFill>
                          <a:schemeClr val="dk1"/>
                        </a:solidFill>
                        <a:effectLst/>
                        <a:latin typeface="+mn-lt"/>
                        <a:ea typeface="+mn-ea"/>
                        <a:cs typeface="+mn-cs"/>
                      </a:endParaRP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$33,300 </a:t>
                      </a:r>
                      <a:r>
                        <a:rPr lang="en-US" sz="1200" b="0" kern="1200" baseline="0" dirty="0" smtClean="0">
                          <a:solidFill>
                            <a:schemeClr val="dk1"/>
                          </a:solidFill>
                          <a:effectLst/>
                          <a:latin typeface="+mn-lt"/>
                          <a:ea typeface="+mn-ea"/>
                          <a:cs typeface="+mn-cs"/>
                        </a:rPr>
                        <a:t>estimate </a:t>
                      </a:r>
                      <a:r>
                        <a:rPr lang="en-US" sz="1200" b="0" kern="1200" dirty="0" smtClean="0">
                          <a:solidFill>
                            <a:schemeClr val="dk1"/>
                          </a:solidFill>
                          <a:effectLst/>
                          <a:latin typeface="+mn-lt"/>
                          <a:ea typeface="+mn-ea"/>
                          <a:cs typeface="+mn-cs"/>
                        </a:rPr>
                        <a:t>within Operating budget)</a:t>
                      </a: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Q2</a:t>
                      </a:r>
                      <a:endParaRPr lang="en-US" sz="1200" b="0" kern="120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1077526">
                <a:tc>
                  <a:txBody>
                    <a:bodyPr/>
                    <a:lstStyle/>
                    <a:p>
                      <a:pPr marL="0" lvl="0" algn="l" defTabSz="914400" rtl="0" eaLnBrk="1" latinLnBrk="0" hangingPunct="1"/>
                      <a:r>
                        <a:rPr lang="en-US" sz="1200" b="0" kern="1200" dirty="0" smtClean="0">
                          <a:solidFill>
                            <a:schemeClr val="dk1"/>
                          </a:solidFill>
                          <a:effectLst/>
                          <a:latin typeface="+mn-lt"/>
                          <a:ea typeface="+mn-ea"/>
                          <a:cs typeface="+mn-cs"/>
                        </a:rPr>
                        <a:t>Continuation of Multi-year Budget Development &amp; Asset Management Integration &amp; Alignment </a:t>
                      </a:r>
                      <a:endParaRPr lang="en-US" sz="12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black"/>
                          </a:solidFill>
                          <a:effectLst/>
                          <a:uLnTx/>
                          <a:uFillTx/>
                          <a:latin typeface="+mn-lt"/>
                          <a:ea typeface="+mn-ea"/>
                          <a:cs typeface="+mn-cs"/>
                        </a:rPr>
                        <a:t>Goal </a:t>
                      </a:r>
                      <a:r>
                        <a:rPr kumimoji="0" lang="en-US" sz="1000" b="0" i="0" u="none" strike="noStrike" kern="1200" cap="none" spc="0" normalizeH="0" baseline="0" noProof="0" smtClean="0">
                          <a:ln>
                            <a:noFill/>
                          </a:ln>
                          <a:solidFill>
                            <a:prstClr val="black"/>
                          </a:solidFill>
                          <a:effectLst/>
                          <a:uLnTx/>
                          <a:uFillTx/>
                          <a:latin typeface="+mn-lt"/>
                          <a:ea typeface="+mn-ea"/>
                          <a:cs typeface="+mn-cs"/>
                        </a:rPr>
                        <a:t>– Customer Service, Communications and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black"/>
                          </a:solidFill>
                          <a:effectLst/>
                          <a:uLnTx/>
                          <a:uFillTx/>
                          <a:latin typeface="+mn-lt"/>
                          <a:ea typeface="+mn-ea"/>
                          <a:cs typeface="+mn-cs"/>
                        </a:rPr>
                        <a:t>Strategic Direction </a:t>
                      </a:r>
                      <a:r>
                        <a:rPr kumimoji="0" lang="en-US" sz="1000" b="0" i="0" u="none" strike="noStrike" kern="1200" cap="none" spc="0" normalizeH="0" baseline="0" noProof="0" smtClean="0">
                          <a:ln>
                            <a:noFill/>
                          </a:ln>
                          <a:solidFill>
                            <a:prstClr val="black"/>
                          </a:solidFill>
                          <a:effectLst/>
                          <a:uLnTx/>
                          <a:uFillTx/>
                          <a:latin typeface="+mn-lt"/>
                          <a:ea typeface="+mn-ea"/>
                          <a:cs typeface="+mn-cs"/>
                        </a:rPr>
                        <a:t>– Excellence and accountability in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black"/>
                          </a:solidFill>
                          <a:effectLst/>
                          <a:uLnTx/>
                          <a:uFillTx/>
                          <a:latin typeface="+mn-lt"/>
                          <a:ea typeface="+mn-ea"/>
                          <a:cs typeface="+mn-cs"/>
                        </a:rPr>
                        <a:t>Priority Project </a:t>
                      </a:r>
                      <a:r>
                        <a:rPr kumimoji="0" lang="en-US" sz="1000" b="0" i="0" u="none" strike="noStrike" kern="1200" cap="none" spc="0" normalizeH="0" baseline="0" noProof="0" smtClean="0">
                          <a:ln>
                            <a:noFill/>
                          </a:ln>
                          <a:solidFill>
                            <a:prstClr val="black"/>
                          </a:solidFill>
                          <a:effectLst/>
                          <a:uLnTx/>
                          <a:uFillTx/>
                          <a:latin typeface="+mn-lt"/>
                          <a:ea typeface="+mn-ea"/>
                          <a:cs typeface="+mn-cs"/>
                        </a:rPr>
                        <a:t>– </a:t>
                      </a:r>
                      <a:r>
                        <a:rPr kumimoji="0" lang="en-US" sz="1000" b="1" i="1" u="none" strike="noStrike" kern="1200" cap="none" spc="0" normalizeH="0" baseline="0" noProof="0" smtClean="0">
                          <a:ln>
                            <a:noFill/>
                          </a:ln>
                          <a:solidFill>
                            <a:prstClr val="black"/>
                          </a:solidFill>
                          <a:effectLst/>
                          <a:uLnTx/>
                          <a:uFillTx/>
                          <a:latin typeface="+mn-lt"/>
                          <a:ea typeface="+mn-ea"/>
                          <a:cs typeface="+mn-cs"/>
                        </a:rPr>
                        <a:t>Short Term </a:t>
                      </a:r>
                      <a:r>
                        <a:rPr kumimoji="0" lang="en-US" sz="1000" b="0" i="0" u="none" strike="noStrike" kern="1200" cap="none" spc="0" normalizeH="0" baseline="0" noProof="0" smtClean="0">
                          <a:ln>
                            <a:noFill/>
                          </a:ln>
                          <a:solidFill>
                            <a:prstClr val="black"/>
                          </a:solidFill>
                          <a:effectLst/>
                          <a:uLnTx/>
                          <a:uFillTx/>
                          <a:latin typeface="+mn-lt"/>
                          <a:ea typeface="+mn-ea"/>
                          <a:cs typeface="+mn-cs"/>
                        </a:rPr>
                        <a:t>–</a:t>
                      </a:r>
                      <a:r>
                        <a:rPr kumimoji="0" lang="en-US" sz="1000" b="1" i="0" u="none" strike="noStrike" kern="1200" cap="none" spc="0" normalizeH="0" baseline="0" noProof="0" smtClean="0">
                          <a:ln>
                            <a:noFill/>
                          </a:ln>
                          <a:solidFill>
                            <a:prstClr val="black"/>
                          </a:solidFill>
                          <a:effectLst/>
                          <a:uLnTx/>
                          <a:uFillTx/>
                          <a:latin typeface="+mn-lt"/>
                          <a:ea typeface="+mn-ea"/>
                          <a:cs typeface="+mn-cs"/>
                        </a:rPr>
                        <a:t> </a:t>
                      </a:r>
                      <a:r>
                        <a:rPr kumimoji="0" lang="en-CA" sz="1000" b="0" i="0" u="none" strike="noStrike" kern="1200" cap="none" spc="0" normalizeH="0" baseline="0" noProof="0" smtClean="0">
                          <a:ln>
                            <a:noFill/>
                          </a:ln>
                          <a:solidFill>
                            <a:prstClr val="black"/>
                          </a:solidFill>
                          <a:effectLst/>
                          <a:uLnTx/>
                          <a:uFillTx/>
                          <a:latin typeface="+mn-lt"/>
                          <a:ea typeface="+mn-ea"/>
                          <a:cs typeface="+mn-cs"/>
                        </a:rPr>
                        <a:t>Multi-year budgeting; Financial sustainability plan</a:t>
                      </a:r>
                      <a:endParaRPr kumimoji="0" lang="en-US" sz="1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dk1"/>
                          </a:solidFill>
                          <a:effectLst/>
                          <a:latin typeface="+mn-lt"/>
                          <a:ea typeface="+mn-ea"/>
                          <a:cs typeface="+mn-cs"/>
                        </a:rPr>
                        <a:t>Director</a:t>
                      </a:r>
                      <a:r>
                        <a:rPr lang="en-US" sz="1200" b="0" kern="1200" smtClean="0">
                          <a:solidFill>
                            <a:schemeClr val="dk1"/>
                          </a:solidFill>
                          <a:effectLst/>
                          <a:latin typeface="+mn-lt"/>
                          <a:ea typeface="+mn-ea"/>
                          <a:cs typeface="+mn-cs"/>
                        </a:rPr>
                        <a:t> / Deputy</a:t>
                      </a:r>
                      <a:r>
                        <a:rPr lang="en-US" sz="1200" b="0" kern="1200" baseline="0" smtClean="0">
                          <a:solidFill>
                            <a:schemeClr val="dk1"/>
                          </a:solidFill>
                          <a:effectLst/>
                          <a:latin typeface="+mn-lt"/>
                          <a:ea typeface="+mn-ea"/>
                          <a:cs typeface="+mn-cs"/>
                        </a:rPr>
                        <a:t> Treasurer / Asset Mgmt Coordinator/ SLT / Asset Managers</a:t>
                      </a:r>
                      <a:endParaRPr lang="en-US" sz="1200" b="0" kern="1200" dirty="0" smtClean="0">
                        <a:solidFill>
                          <a:schemeClr val="dk1"/>
                        </a:solidFill>
                        <a:effectLst/>
                        <a:latin typeface="+mn-lt"/>
                        <a:ea typeface="+mn-ea"/>
                        <a:cs typeface="+mn-cs"/>
                      </a:endParaRP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$15,000 </a:t>
                      </a:r>
                      <a:endParaRPr lang="en-US" sz="1200" b="0" kern="1200" dirty="0" smtClean="0">
                        <a:solidFill>
                          <a:schemeClr val="dk1"/>
                        </a:solidFill>
                        <a:effectLst/>
                        <a:latin typeface="+mn-lt"/>
                        <a:ea typeface="+mn-ea"/>
                        <a:cs typeface="+mn-cs"/>
                      </a:endParaRP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Q3</a:t>
                      </a:r>
                      <a:endParaRPr lang="en-US" sz="1200" b="0" kern="1200" dirty="0">
                        <a:solidFill>
                          <a:schemeClr val="dk1"/>
                        </a:solidFill>
                        <a:effectLst/>
                        <a:latin typeface="+mn-lt"/>
                        <a:ea typeface="+mn-ea"/>
                        <a:cs typeface="+mn-cs"/>
                      </a:endParaRPr>
                    </a:p>
                  </a:txBody>
                  <a:tcPr/>
                </a:tc>
                <a:extLst>
                  <a:ext uri="{0D108BD9-81ED-4DB2-BD59-A6C34878D82A}">
                    <a16:rowId xmlns:a16="http://schemas.microsoft.com/office/drawing/2014/main" val="446453237"/>
                  </a:ext>
                </a:extLst>
              </a:tr>
              <a:tr h="1077526">
                <a:tc>
                  <a:txBody>
                    <a:bodyPr/>
                    <a:lstStyle/>
                    <a:p>
                      <a:pPr marL="0" lvl="0" algn="l" defTabSz="914400" rtl="0" eaLnBrk="1" latinLnBrk="0" hangingPunct="1"/>
                      <a:r>
                        <a:rPr lang="en-US" sz="1200" b="0" kern="1200" dirty="0" smtClean="0">
                          <a:solidFill>
                            <a:schemeClr val="dk1"/>
                          </a:solidFill>
                          <a:effectLst/>
                          <a:latin typeface="+mn-lt"/>
                          <a:ea typeface="+mn-ea"/>
                          <a:cs typeface="+mn-cs"/>
                        </a:rPr>
                        <a:t>Reserves &amp; Trusts </a:t>
                      </a:r>
                      <a:r>
                        <a:rPr lang="en-US" sz="1200" b="0" kern="1200" dirty="0" smtClean="0">
                          <a:solidFill>
                            <a:schemeClr val="dk1"/>
                          </a:solidFill>
                          <a:effectLst/>
                          <a:latin typeface="+mn-lt"/>
                          <a:ea typeface="+mn-ea"/>
                          <a:cs typeface="+mn-cs"/>
                        </a:rPr>
                        <a:t>Thresholds,</a:t>
                      </a:r>
                    </a:p>
                    <a:p>
                      <a:pPr marL="0" lvl="0" algn="l" defTabSz="914400" rtl="0" eaLnBrk="1" latinLnBrk="0" hangingPunct="1"/>
                      <a:r>
                        <a:rPr lang="en-US" sz="1200" b="0" kern="1200" dirty="0" smtClean="0">
                          <a:solidFill>
                            <a:schemeClr val="dk1"/>
                          </a:solidFill>
                          <a:effectLst/>
                          <a:latin typeface="+mn-lt"/>
                          <a:ea typeface="+mn-ea"/>
                          <a:cs typeface="+mn-cs"/>
                        </a:rPr>
                        <a:t>Revenue</a:t>
                      </a:r>
                      <a:r>
                        <a:rPr lang="en-US" sz="1200" b="0" kern="1200" baseline="0" dirty="0" smtClean="0">
                          <a:solidFill>
                            <a:schemeClr val="dk1"/>
                          </a:solidFill>
                          <a:effectLst/>
                          <a:latin typeface="+mn-lt"/>
                          <a:ea typeface="+mn-ea"/>
                          <a:cs typeface="+mn-cs"/>
                        </a:rPr>
                        <a:t> / A/R</a:t>
                      </a:r>
                      <a:r>
                        <a:rPr lang="en-US" sz="1200" b="0" kern="1200" dirty="0" smtClean="0">
                          <a:solidFill>
                            <a:schemeClr val="dk1"/>
                          </a:solidFill>
                          <a:effectLst/>
                          <a:latin typeface="+mn-lt"/>
                          <a:ea typeface="+mn-ea"/>
                          <a:cs typeface="+mn-cs"/>
                        </a:rPr>
                        <a:t> / TCA</a:t>
                      </a:r>
                    </a:p>
                    <a:p>
                      <a:pPr marL="0" lvl="0" algn="l" defTabSz="914400" rtl="0" eaLnBrk="1" latinLnBrk="0" hangingPunct="1"/>
                      <a:r>
                        <a:rPr lang="en-US" sz="1200" b="0" kern="1200" dirty="0" smtClean="0">
                          <a:solidFill>
                            <a:schemeClr val="dk1"/>
                          </a:solidFill>
                          <a:effectLst/>
                          <a:latin typeface="+mn-lt"/>
                          <a:ea typeface="+mn-ea"/>
                          <a:cs typeface="+mn-cs"/>
                        </a:rPr>
                        <a:t>Policy </a:t>
                      </a:r>
                      <a:r>
                        <a:rPr lang="en-US" sz="1200" b="0" kern="1200" dirty="0" smtClean="0">
                          <a:solidFill>
                            <a:schemeClr val="dk1"/>
                          </a:solidFill>
                          <a:effectLst/>
                          <a:latin typeface="+mn-lt"/>
                          <a:ea typeface="+mn-ea"/>
                          <a:cs typeface="+mn-cs"/>
                        </a:rPr>
                        <a:t>Review</a:t>
                      </a:r>
                      <a:endParaRPr lang="en-US" sz="12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Goal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Customer Service, Communications and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Strategic Direction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Excellence and accountability in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Priority Project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Short Term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a:t>
                      </a:r>
                      <a:r>
                        <a:rPr kumimoji="0" lang="en-CA" sz="1000" b="0" i="0" u="none" strike="noStrike" kern="1200" cap="none" spc="0" normalizeH="0" baseline="0" noProof="0" dirty="0" smtClean="0">
                          <a:ln>
                            <a:noFill/>
                          </a:ln>
                          <a:solidFill>
                            <a:prstClr val="black"/>
                          </a:solidFill>
                          <a:effectLst/>
                          <a:uLnTx/>
                          <a:uFillTx/>
                          <a:latin typeface="+mn-lt"/>
                          <a:ea typeface="+mn-ea"/>
                          <a:cs typeface="+mn-cs"/>
                        </a:rPr>
                        <a:t>Multi-year budgeting; Financial sustainability plan</a:t>
                      </a:r>
                      <a:endParaRPr kumimoji="0" lang="en-US" sz="1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effectLst/>
                          <a:latin typeface="+mn-lt"/>
                          <a:ea typeface="+mn-ea"/>
                          <a:cs typeface="+mn-cs"/>
                        </a:rPr>
                        <a:t>Director</a:t>
                      </a:r>
                      <a:r>
                        <a:rPr lang="en-US" sz="1200" b="0" kern="1200" dirty="0" smtClean="0">
                          <a:solidFill>
                            <a:schemeClr val="dk1"/>
                          </a:solidFill>
                          <a:effectLst/>
                          <a:latin typeface="+mn-lt"/>
                          <a:ea typeface="+mn-ea"/>
                          <a:cs typeface="+mn-cs"/>
                        </a:rPr>
                        <a:t> / Deputy Treasurer / Revenue Manager / Asset </a:t>
                      </a:r>
                      <a:r>
                        <a:rPr lang="en-US" sz="1200" b="0" kern="1200" dirty="0" err="1" smtClean="0">
                          <a:solidFill>
                            <a:schemeClr val="dk1"/>
                          </a:solidFill>
                          <a:effectLst/>
                          <a:latin typeface="+mn-lt"/>
                          <a:ea typeface="+mn-ea"/>
                          <a:cs typeface="+mn-cs"/>
                        </a:rPr>
                        <a:t>Mgmt</a:t>
                      </a:r>
                      <a:r>
                        <a:rPr lang="en-US" sz="1200" b="0" kern="1200" dirty="0" smtClean="0">
                          <a:solidFill>
                            <a:schemeClr val="dk1"/>
                          </a:solidFill>
                          <a:effectLst/>
                          <a:latin typeface="+mn-lt"/>
                          <a:ea typeface="+mn-ea"/>
                          <a:cs typeface="+mn-cs"/>
                        </a:rPr>
                        <a:t> Coordinator</a:t>
                      </a: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$0</a:t>
                      </a: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Q4</a:t>
                      </a:r>
                      <a:endParaRPr lang="en-US" sz="1200" b="0" kern="1200" dirty="0">
                        <a:solidFill>
                          <a:schemeClr val="dk1"/>
                        </a:solidFill>
                        <a:effectLst/>
                        <a:latin typeface="+mn-lt"/>
                        <a:ea typeface="+mn-ea"/>
                        <a:cs typeface="+mn-cs"/>
                      </a:endParaRPr>
                    </a:p>
                  </a:txBody>
                  <a:tcPr/>
                </a:tc>
                <a:extLst>
                  <a:ext uri="{0D108BD9-81ED-4DB2-BD59-A6C34878D82A}">
                    <a16:rowId xmlns:a16="http://schemas.microsoft.com/office/drawing/2014/main" val="4231646640"/>
                  </a:ext>
                </a:extLst>
              </a:tr>
              <a:tr h="1151232">
                <a:tc>
                  <a:txBody>
                    <a:bodyPr/>
                    <a:lstStyle/>
                    <a:p>
                      <a:pPr marL="0" lvl="0" algn="l" defTabSz="914400" rtl="0" eaLnBrk="1" latinLnBrk="0" hangingPunct="1"/>
                      <a:r>
                        <a:rPr lang="en-US" sz="1200" b="0" kern="1200" dirty="0" smtClean="0">
                          <a:solidFill>
                            <a:schemeClr val="dk1"/>
                          </a:solidFill>
                          <a:effectLst/>
                          <a:latin typeface="+mn-lt"/>
                          <a:ea typeface="+mn-ea"/>
                          <a:cs typeface="+mn-cs"/>
                        </a:rPr>
                        <a:t>Foundational work on 2024-2026 Goals</a:t>
                      </a:r>
                      <a:endParaRPr lang="en-US" sz="12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Goal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Customer Service, Communications and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Strategic Direction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Excellence and accountability in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Priority Project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Short Term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a:t>
                      </a:r>
                      <a:r>
                        <a:rPr kumimoji="0" lang="en-CA" sz="1000" b="0" i="0" u="none" strike="noStrike" kern="1200" cap="none" spc="0" normalizeH="0" baseline="0" noProof="0" dirty="0" smtClean="0">
                          <a:ln>
                            <a:noFill/>
                          </a:ln>
                          <a:solidFill>
                            <a:prstClr val="black"/>
                          </a:solidFill>
                          <a:effectLst/>
                          <a:uLnTx/>
                          <a:uFillTx/>
                          <a:latin typeface="+mn-lt"/>
                          <a:ea typeface="+mn-ea"/>
                          <a:cs typeface="+mn-cs"/>
                        </a:rPr>
                        <a:t>Multi-year budgeting; Financial sustainability plan</a:t>
                      </a:r>
                      <a:endParaRPr kumimoji="0" lang="en-US" sz="1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effectLst/>
                          <a:latin typeface="+mn-lt"/>
                          <a:ea typeface="+mn-ea"/>
                          <a:cs typeface="+mn-cs"/>
                        </a:rPr>
                        <a:t>Director</a:t>
                      </a:r>
                      <a:r>
                        <a:rPr lang="en-US" sz="1200" b="0" kern="1200" dirty="0" smtClean="0">
                          <a:solidFill>
                            <a:schemeClr val="dk1"/>
                          </a:solidFill>
                          <a:effectLst/>
                          <a:latin typeface="+mn-lt"/>
                          <a:ea typeface="+mn-ea"/>
                          <a:cs typeface="+mn-cs"/>
                        </a:rPr>
                        <a:t> / Deputy Treasurer / Revenue Manager</a:t>
                      </a: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$0</a:t>
                      </a:r>
                    </a:p>
                  </a:txBody>
                  <a:tcPr/>
                </a:tc>
                <a:tc>
                  <a:txBody>
                    <a:bodyPr/>
                    <a:lstStyle/>
                    <a:p>
                      <a:pPr marL="0" lvl="0" algn="l" defTabSz="914400" rtl="0" eaLnBrk="1" latinLnBrk="0" hangingPunct="1"/>
                      <a:r>
                        <a:rPr lang="en-US" sz="1200" b="0" kern="1200" dirty="0" smtClean="0">
                          <a:solidFill>
                            <a:schemeClr val="dk1"/>
                          </a:solidFill>
                          <a:effectLst/>
                          <a:latin typeface="+mn-lt"/>
                          <a:ea typeface="+mn-ea"/>
                          <a:cs typeface="+mn-cs"/>
                        </a:rPr>
                        <a:t>Q4</a:t>
                      </a:r>
                      <a:endParaRPr lang="en-US" sz="1200" b="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5" name="Footer Placeholder 3"/>
          <p:cNvSpPr txBox="1">
            <a:spLocks/>
          </p:cNvSpPr>
          <p:nvPr/>
        </p:nvSpPr>
        <p:spPr>
          <a:xfrm>
            <a:off x="5416001" y="295875"/>
            <a:ext cx="3469423"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mn-lt"/>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dobe Caslon Pro"/>
              </a:rPr>
              <a:t>2023 Business Plan | Financial Services</a:t>
            </a:r>
            <a:endParaRPr lang="en-US" dirty="0">
              <a:latin typeface="Adobe Caslon Pro"/>
            </a:endParaRPr>
          </a:p>
        </p:txBody>
      </p:sp>
    </p:spTree>
    <p:extLst>
      <p:ext uri="{BB962C8B-B14F-4D97-AF65-F5344CB8AC3E}">
        <p14:creationId xmlns:p14="http://schemas.microsoft.com/office/powerpoint/2010/main" val="1503239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661" y="1091698"/>
            <a:ext cx="7886700" cy="806026"/>
          </a:xfrm>
        </p:spPr>
        <p:txBody>
          <a:bodyPr>
            <a:noAutofit/>
          </a:bodyPr>
          <a:lstStyle/>
          <a:p>
            <a:pPr algn="ctr"/>
            <a:r>
              <a:rPr lang="en-US" sz="3800" b="0" dirty="0">
                <a:latin typeface="Verdana" pitchFamily="34" charset="0"/>
              </a:rPr>
              <a:t>Future Departmental Directions: </a:t>
            </a:r>
            <a:r>
              <a:rPr lang="en-US" sz="3800" b="0" dirty="0" smtClean="0">
                <a:latin typeface="Verdana" pitchFamily="34" charset="0"/>
              </a:rPr>
              <a:t>4 </a:t>
            </a:r>
            <a:r>
              <a:rPr lang="en-US" sz="3800" b="0" dirty="0" smtClean="0">
                <a:latin typeface="Verdana" pitchFamily="34" charset="0"/>
              </a:rPr>
              <a:t>Year </a:t>
            </a:r>
            <a:r>
              <a:rPr lang="en-US" sz="3800" b="0" dirty="0">
                <a:latin typeface="Verdana" pitchFamily="34" charset="0"/>
              </a:rPr>
              <a:t>O</a:t>
            </a:r>
            <a:r>
              <a:rPr lang="en-US" sz="3800" b="0" dirty="0" smtClean="0">
                <a:latin typeface="Verdana" pitchFamily="34" charset="0"/>
              </a:rPr>
              <a:t>utlook</a:t>
            </a:r>
            <a:endParaRPr lang="en-CA" sz="3800" b="0" dirty="0"/>
          </a:p>
        </p:txBody>
      </p:sp>
      <p:sp>
        <p:nvSpPr>
          <p:cNvPr id="3" name="Content Placeholder 2"/>
          <p:cNvSpPr>
            <a:spLocks noGrp="1"/>
          </p:cNvSpPr>
          <p:nvPr>
            <p:ph idx="1"/>
          </p:nvPr>
        </p:nvSpPr>
        <p:spPr>
          <a:xfrm>
            <a:off x="628650" y="2358869"/>
            <a:ext cx="7886700" cy="2911871"/>
          </a:xfrm>
        </p:spPr>
        <p:txBody>
          <a:bodyPr>
            <a:norm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2023-2026</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lvl="1"/>
            <a:r>
              <a:rPr lang="en-US" dirty="0">
                <a:latin typeface="Verdana" pitchFamily="34" charset="0"/>
              </a:rPr>
              <a:t>AR Collections &amp; Write-Off </a:t>
            </a:r>
            <a:r>
              <a:rPr lang="en-US" dirty="0" smtClean="0">
                <a:latin typeface="Verdana" pitchFamily="34" charset="0"/>
              </a:rPr>
              <a:t>Policy</a:t>
            </a:r>
          </a:p>
          <a:p>
            <a:pPr lvl="1"/>
            <a:r>
              <a:rPr lang="en-US" dirty="0" smtClean="0">
                <a:solidFill>
                  <a:schemeClr val="dk1"/>
                </a:solidFill>
                <a:latin typeface="Verdana" pitchFamily="34" charset="0"/>
              </a:rPr>
              <a:t>Revenue Policy</a:t>
            </a:r>
          </a:p>
          <a:p>
            <a:pPr lvl="1"/>
            <a:r>
              <a:rPr lang="en-US" dirty="0" smtClean="0">
                <a:solidFill>
                  <a:schemeClr val="dk1"/>
                </a:solidFill>
                <a:latin typeface="Verdana" pitchFamily="34" charset="0"/>
              </a:rPr>
              <a:t>Financial </a:t>
            </a:r>
            <a:r>
              <a:rPr lang="en-US" dirty="0">
                <a:solidFill>
                  <a:schemeClr val="dk1"/>
                </a:solidFill>
                <a:latin typeface="Verdana" pitchFamily="34" charset="0"/>
              </a:rPr>
              <a:t>Sustainability </a:t>
            </a:r>
            <a:r>
              <a:rPr lang="en-US" dirty="0" smtClean="0">
                <a:solidFill>
                  <a:schemeClr val="dk1"/>
                </a:solidFill>
                <a:latin typeface="Verdana" pitchFamily="34" charset="0"/>
              </a:rPr>
              <a:t>Plan/Long-range Financial Plan</a:t>
            </a:r>
          </a:p>
          <a:p>
            <a:pPr lvl="1"/>
            <a:r>
              <a:rPr lang="en-US" dirty="0">
                <a:latin typeface="Verdana" pitchFamily="34" charset="0"/>
              </a:rPr>
              <a:t>Updated Debt </a:t>
            </a:r>
            <a:r>
              <a:rPr lang="en-US" dirty="0" smtClean="0">
                <a:latin typeface="Verdana" pitchFamily="34" charset="0"/>
              </a:rPr>
              <a:t>Policy</a:t>
            </a:r>
          </a:p>
          <a:p>
            <a:pPr lvl="1"/>
            <a:r>
              <a:rPr lang="en-US" dirty="0" smtClean="0">
                <a:latin typeface="Verdana" pitchFamily="34" charset="0"/>
              </a:rPr>
              <a:t>Updated Tangible Capital Assets Policy</a:t>
            </a:r>
            <a:endParaRPr lang="en-US" dirty="0" smtClean="0">
              <a:latin typeface="Verdana" pitchFamily="34" charset="0"/>
            </a:endParaRPr>
          </a:p>
        </p:txBody>
      </p:sp>
      <p:sp>
        <p:nvSpPr>
          <p:cNvPr id="5" name="Footer Placeholder 3"/>
          <p:cNvSpPr>
            <a:spLocks noGrp="1"/>
          </p:cNvSpPr>
          <p:nvPr>
            <p:ph type="ftr" sz="quarter" idx="3"/>
          </p:nvPr>
        </p:nvSpPr>
        <p:spPr>
          <a:xfrm>
            <a:off x="5429249" y="326038"/>
            <a:ext cx="3469423" cy="365125"/>
          </a:xfrm>
        </p:spPr>
        <p:txBody>
          <a:bodyPr/>
          <a:lstStyle/>
          <a:p>
            <a:r>
              <a:rPr lang="en-US" dirty="0" smtClean="0"/>
              <a:t>2023 Business Plan | Financial Services</a:t>
            </a:r>
            <a:endParaRPr lang="en-US" dirty="0"/>
          </a:p>
        </p:txBody>
      </p:sp>
    </p:spTree>
    <p:extLst>
      <p:ext uri="{BB962C8B-B14F-4D97-AF65-F5344CB8AC3E}">
        <p14:creationId xmlns:p14="http://schemas.microsoft.com/office/powerpoint/2010/main" val="4281981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b="0" dirty="0" smtClean="0">
                <a:latin typeface="Verdana" pitchFamily="34" charset="0"/>
              </a:rPr>
              <a:t>Risks &amp; Opportunities</a:t>
            </a:r>
            <a:endParaRPr lang="en-CA" sz="3800" b="0" dirty="0"/>
          </a:p>
        </p:txBody>
      </p:sp>
      <p:sp>
        <p:nvSpPr>
          <p:cNvPr id="3" name="Content Placeholder 2"/>
          <p:cNvSpPr>
            <a:spLocks noGrp="1"/>
          </p:cNvSpPr>
          <p:nvPr>
            <p:ph idx="1"/>
          </p:nvPr>
        </p:nvSpPr>
        <p:spPr/>
        <p:txBody>
          <a:bodyPr>
            <a:normAutofit/>
          </a:bodyPr>
          <a:lstStyle/>
          <a:p>
            <a:pPr marL="0" indent="0">
              <a:buNone/>
            </a:pPr>
            <a:endParaRPr lang="en-US" sz="2200" dirty="0">
              <a:latin typeface="Verdana" pitchFamily="34" charset="0"/>
            </a:endParaRPr>
          </a:p>
          <a:p>
            <a:endParaRPr lang="en-CA" dirty="0"/>
          </a:p>
        </p:txBody>
      </p:sp>
      <p:sp>
        <p:nvSpPr>
          <p:cNvPr id="5" name="Footer Placeholder 3"/>
          <p:cNvSpPr>
            <a:spLocks noGrp="1"/>
          </p:cNvSpPr>
          <p:nvPr>
            <p:ph type="ftr" sz="quarter" idx="3"/>
          </p:nvPr>
        </p:nvSpPr>
        <p:spPr>
          <a:xfrm>
            <a:off x="5429249" y="326038"/>
            <a:ext cx="3469423" cy="365125"/>
          </a:xfrm>
        </p:spPr>
        <p:txBody>
          <a:bodyPr/>
          <a:lstStyle/>
          <a:p>
            <a:r>
              <a:rPr lang="en-US" dirty="0" smtClean="0"/>
              <a:t>2023 Business Plan | Financial 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03471592"/>
              </p:ext>
            </p:extLst>
          </p:nvPr>
        </p:nvGraphicFramePr>
        <p:xfrm>
          <a:off x="772610" y="1690690"/>
          <a:ext cx="7598780" cy="3032760"/>
        </p:xfrm>
        <a:graphic>
          <a:graphicData uri="http://schemas.openxmlformats.org/drawingml/2006/table">
            <a:tbl>
              <a:tblPr firstRow="1" bandRow="1">
                <a:tableStyleId>{5C22544A-7EE6-4342-B048-85BDC9FD1C3A}</a:tableStyleId>
              </a:tblPr>
              <a:tblGrid>
                <a:gridCol w="3799390">
                  <a:extLst>
                    <a:ext uri="{9D8B030D-6E8A-4147-A177-3AD203B41FA5}">
                      <a16:colId xmlns:a16="http://schemas.microsoft.com/office/drawing/2014/main" val="2589508542"/>
                    </a:ext>
                  </a:extLst>
                </a:gridCol>
                <a:gridCol w="3799390">
                  <a:extLst>
                    <a:ext uri="{9D8B030D-6E8A-4147-A177-3AD203B41FA5}">
                      <a16:colId xmlns:a16="http://schemas.microsoft.com/office/drawing/2014/main" val="3883021174"/>
                    </a:ext>
                  </a:extLst>
                </a:gridCol>
              </a:tblGrid>
              <a:tr h="370840">
                <a:tc>
                  <a:txBody>
                    <a:bodyPr/>
                    <a:lstStyle/>
                    <a:p>
                      <a:r>
                        <a:rPr lang="en-US" dirty="0" smtClean="0"/>
                        <a:t>Risk</a:t>
                      </a:r>
                      <a:endParaRPr lang="en-US" dirty="0"/>
                    </a:p>
                  </a:txBody>
                  <a:tcPr/>
                </a:tc>
                <a:tc>
                  <a:txBody>
                    <a:bodyPr/>
                    <a:lstStyle/>
                    <a:p>
                      <a:r>
                        <a:rPr lang="en-US" dirty="0" smtClean="0"/>
                        <a:t>Opportunity</a:t>
                      </a:r>
                      <a:endParaRPr lang="en-US" dirty="0"/>
                    </a:p>
                  </a:txBody>
                  <a:tcPr/>
                </a:tc>
                <a:extLst>
                  <a:ext uri="{0D108BD9-81ED-4DB2-BD59-A6C34878D82A}">
                    <a16:rowId xmlns:a16="http://schemas.microsoft.com/office/drawing/2014/main" val="2115140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Cyber risk; ransomware</a:t>
                      </a:r>
                      <a:r>
                        <a:rPr lang="en-US" baseline="0" dirty="0" smtClean="0"/>
                        <a:t> attacks</a:t>
                      </a:r>
                      <a:endParaRPr lang="en-US" dirty="0" smtClean="0"/>
                    </a:p>
                  </a:txBody>
                  <a:tcPr/>
                </a:tc>
                <a:tc>
                  <a:txBody>
                    <a:bodyPr/>
                    <a:lstStyle/>
                    <a:p>
                      <a:r>
                        <a:rPr lang="en-US" dirty="0" smtClean="0"/>
                        <a:t>Strengthening</a:t>
                      </a:r>
                      <a:r>
                        <a:rPr lang="en-US" baseline="0" dirty="0" smtClean="0"/>
                        <a:t> i</a:t>
                      </a:r>
                      <a:r>
                        <a:rPr lang="en-US" dirty="0" smtClean="0"/>
                        <a:t>nternal processes;</a:t>
                      </a:r>
                      <a:r>
                        <a:rPr lang="en-US" baseline="0" dirty="0" smtClean="0"/>
                        <a:t> fraud prevention services; </a:t>
                      </a:r>
                      <a:r>
                        <a:rPr lang="en-US" dirty="0" smtClean="0"/>
                        <a:t>insurance </a:t>
                      </a:r>
                      <a:endParaRPr lang="en-US" dirty="0"/>
                    </a:p>
                  </a:txBody>
                  <a:tcPr/>
                </a:tc>
                <a:extLst>
                  <a:ext uri="{0D108BD9-81ED-4DB2-BD59-A6C34878D82A}">
                    <a16:rowId xmlns:a16="http://schemas.microsoft.com/office/drawing/2014/main" val="507451684"/>
                  </a:ext>
                </a:extLst>
              </a:tr>
              <a:tr h="370840">
                <a:tc>
                  <a:txBody>
                    <a:bodyPr/>
                    <a:lstStyle/>
                    <a:p>
                      <a:r>
                        <a:rPr lang="en-US" dirty="0" smtClean="0"/>
                        <a:t>Numerous</a:t>
                      </a:r>
                      <a:r>
                        <a:rPr lang="en-US" baseline="0" dirty="0" smtClean="0"/>
                        <a:t> departmental transitions, workload and stretched resources</a:t>
                      </a:r>
                      <a:endParaRPr lang="en-US" dirty="0"/>
                    </a:p>
                  </a:txBody>
                  <a:tcPr/>
                </a:tc>
                <a:tc>
                  <a:txBody>
                    <a:bodyPr/>
                    <a:lstStyle/>
                    <a:p>
                      <a:r>
                        <a:rPr lang="en-US" dirty="0" smtClean="0"/>
                        <a:t>Skills training</a:t>
                      </a:r>
                      <a:r>
                        <a:rPr lang="en-US" baseline="0" dirty="0" smtClean="0"/>
                        <a:t> and development; service level reviews</a:t>
                      </a:r>
                      <a:endParaRPr lang="en-US" dirty="0"/>
                    </a:p>
                  </a:txBody>
                  <a:tcPr/>
                </a:tc>
                <a:extLst>
                  <a:ext uri="{0D108BD9-81ED-4DB2-BD59-A6C34878D82A}">
                    <a16:rowId xmlns:a16="http://schemas.microsoft.com/office/drawing/2014/main" val="2488310035"/>
                  </a:ext>
                </a:extLst>
              </a:tr>
              <a:tr h="370840">
                <a:tc>
                  <a:txBody>
                    <a:bodyPr/>
                    <a:lstStyle/>
                    <a:p>
                      <a:r>
                        <a:rPr lang="en-US" dirty="0" smtClean="0"/>
                        <a:t>Technology obsolescence;</a:t>
                      </a:r>
                      <a:r>
                        <a:rPr lang="en-US" baseline="0" dirty="0" smtClean="0"/>
                        <a:t> </a:t>
                      </a:r>
                      <a:endParaRPr lang="en-US" dirty="0"/>
                    </a:p>
                  </a:txBody>
                  <a:tcPr/>
                </a:tc>
                <a:tc>
                  <a:txBody>
                    <a:bodyPr/>
                    <a:lstStyle/>
                    <a:p>
                      <a:r>
                        <a:rPr lang="en-US" dirty="0" smtClean="0"/>
                        <a:t>Innovation</a:t>
                      </a:r>
                      <a:r>
                        <a:rPr lang="en-US" baseline="0" dirty="0" smtClean="0"/>
                        <a:t> and strategic </a:t>
                      </a:r>
                      <a:r>
                        <a:rPr lang="en-US" dirty="0" smtClean="0"/>
                        <a:t>investments in new technology and processes</a:t>
                      </a:r>
                      <a:endParaRPr lang="en-US" dirty="0"/>
                    </a:p>
                  </a:txBody>
                  <a:tcPr/>
                </a:tc>
                <a:extLst>
                  <a:ext uri="{0D108BD9-81ED-4DB2-BD59-A6C34878D82A}">
                    <a16:rowId xmlns:a16="http://schemas.microsoft.com/office/drawing/2014/main" val="3306630053"/>
                  </a:ext>
                </a:extLst>
              </a:tr>
              <a:tr h="370840">
                <a:tc>
                  <a:txBody>
                    <a:bodyPr/>
                    <a:lstStyle/>
                    <a:p>
                      <a:r>
                        <a:rPr lang="en-US" dirty="0" smtClean="0"/>
                        <a:t>Budget approval</a:t>
                      </a:r>
                    </a:p>
                  </a:txBody>
                  <a:tcPr/>
                </a:tc>
                <a:tc>
                  <a:txBody>
                    <a:bodyPr/>
                    <a:lstStyle/>
                    <a:p>
                      <a:endParaRPr lang="en-US" dirty="0"/>
                    </a:p>
                  </a:txBody>
                  <a:tcPr/>
                </a:tc>
                <a:extLst>
                  <a:ext uri="{0D108BD9-81ED-4DB2-BD59-A6C34878D82A}">
                    <a16:rowId xmlns:a16="http://schemas.microsoft.com/office/drawing/2014/main" val="2205903681"/>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75825236"/>
                  </a:ext>
                </a:extLst>
              </a:tr>
            </a:tbl>
          </a:graphicData>
        </a:graphic>
      </p:graphicFrame>
    </p:spTree>
    <p:extLst>
      <p:ext uri="{BB962C8B-B14F-4D97-AF65-F5344CB8AC3E}">
        <p14:creationId xmlns:p14="http://schemas.microsoft.com/office/powerpoint/2010/main" val="426181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lsonburg-Template" id="{5BE3C8BF-88C4-DD4F-999B-49C046C4DDF3}" vid="{E5251E09-0204-1347-AE86-836B3349C2FD}"/>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lsonburg-Template" id="{5BE3C8BF-88C4-DD4F-999B-49C046C4DDF3}" vid="{E5251E09-0204-1347-AE86-836B3349C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Tillsonburg-Template</Template>
  <TotalTime>5397</TotalTime>
  <Words>436</Words>
  <Application>Microsoft Office PowerPoint</Application>
  <PresentationFormat>On-screen Show (4:3)</PresentationFormat>
  <Paragraphs>67</Paragraphs>
  <Slides>4</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Adobe Caslon Pro</vt:lpstr>
      <vt:lpstr>Arial</vt:lpstr>
      <vt:lpstr>Calibri</vt:lpstr>
      <vt:lpstr>Verdana</vt:lpstr>
      <vt:lpstr>Office Theme</vt:lpstr>
      <vt:lpstr>1_Office Theme</vt:lpstr>
      <vt:lpstr>TOWN OF TILLSONBURG  2023 Business Plan</vt:lpstr>
      <vt:lpstr>2023 Business Objectives</vt:lpstr>
      <vt:lpstr>Future Departmental Directions: 4 Year Outlook</vt:lpstr>
      <vt:lpstr>Risks &amp; Opportunities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Finance Business Plan, Draft1</dc:title>
  <dc:subject>Town of Tillsonburg</dc:subject>
  <dc:creator>Renato Pullia</dc:creator>
  <cp:lastModifiedBy>Renato Pullia</cp:lastModifiedBy>
  <cp:revision>172</cp:revision>
  <cp:lastPrinted>2021-01-05T13:25:48Z</cp:lastPrinted>
  <dcterms:created xsi:type="dcterms:W3CDTF">2016-08-10T18:34:12Z</dcterms:created>
  <dcterms:modified xsi:type="dcterms:W3CDTF">2022-11-15T14:47:47Z</dcterms:modified>
</cp:coreProperties>
</file>