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9" r:id="rId4"/>
    <p:sldId id="265" r:id="rId5"/>
    <p:sldId id="266" r:id="rId6"/>
    <p:sldId id="262" r:id="rId7"/>
    <p:sldId id="263" r:id="rId8"/>
    <p:sldId id="264" r:id="rId9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85D206"/>
    <a:srgbClr val="009933"/>
    <a:srgbClr val="00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86379" autoAdjust="0"/>
  </p:normalViewPr>
  <p:slideViewPr>
    <p:cSldViewPr snapToGrid="0" snapToObjects="1">
      <p:cViewPr varScale="1">
        <p:scale>
          <a:sx n="111" d="100"/>
          <a:sy n="111" d="100"/>
        </p:scale>
        <p:origin x="167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1F54F894-D199-ED46-94CD-0B6A28D9C8C1}" type="datetime2">
              <a:rPr lang="en-CA" smtClean="0">
                <a:latin typeface="Adobe Caslon Pro" charset="0"/>
                <a:ea typeface="Adobe Caslon Pro" charset="0"/>
                <a:cs typeface="Adobe Caslon Pro" charset="0"/>
              </a:rPr>
              <a:t>Tuesday, November 15, 2022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E420F2BB-7520-A847-9197-0429E0640905}" type="slidenum">
              <a:rPr lang="en-US" smtClean="0">
                <a:latin typeface="Adobe Caslon Pro" charset="0"/>
                <a:ea typeface="Adobe Caslon Pro" charset="0"/>
                <a:cs typeface="Adobe Caslon Pro" charset="0"/>
              </a:rPr>
              <a:t>‹#›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98659994-858A-064D-8DB7-19BD494A5946}" type="datetime2">
              <a:rPr lang="en-CA" smtClean="0"/>
              <a:pPr/>
              <a:t>Tuesday, November 15, 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54363" y="914400"/>
            <a:ext cx="3292475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40"/>
            <a:ext cx="7680960" cy="288036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AA6A99F8-F681-184E-9F62-6D88F5523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33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80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Wednesday, August 10, 2016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75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0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7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6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8743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17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  <p:pic>
        <p:nvPicPr>
          <p:cNvPr id="7" name="Picture 6" descr="PhotoExport - 333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>
          <a:xfrm>
            <a:off x="0" y="0"/>
            <a:ext cx="3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12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1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428087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  <p:pic>
        <p:nvPicPr>
          <p:cNvPr id="7" name="Picture 6" descr="PhotoExport - 11906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17936" b="-3479"/>
          <a:stretch/>
        </p:blipFill>
        <p:spPr>
          <a:xfrm>
            <a:off x="0" y="0"/>
            <a:ext cx="3890187" cy="71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1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  <p:pic>
        <p:nvPicPr>
          <p:cNvPr id="7" name="Picture 6" descr="PhotoExport - 1139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355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8379" y="4670779"/>
            <a:ext cx="5391621" cy="6987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8378" y="5477260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8" y="4943652"/>
            <a:ext cx="2551651" cy="10014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8379" y="5974303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  <p:pic>
        <p:nvPicPr>
          <p:cNvPr id="8" name="Picture 7" descr="PhotoExport - 1032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1" b="40312"/>
          <a:stretch/>
        </p:blipFill>
        <p:spPr>
          <a:xfrm>
            <a:off x="0" y="1"/>
            <a:ext cx="9144000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>
              <a:defRPr b="0" i="0">
                <a:latin typeface="+mn-lt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>
              <a:defRPr b="0" i="0">
                <a:latin typeface="+mn-lt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7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98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0" i="0" smtClean="0"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b="0" i="0" dirty="0">
              <a:latin typeface="Calibri"/>
              <a:ea typeface="Adobe Caslon Pro" charset="0"/>
              <a:cs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334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fld id="{AB4B7641-AE9D-984C-8BAE-EEEC9A113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3" r:id="rId4"/>
    <p:sldLayoutId id="2147483675" r:id="rId5"/>
    <p:sldLayoutId id="2147483662" r:id="rId6"/>
    <p:sldLayoutId id="2147483664" r:id="rId7"/>
    <p:sldLayoutId id="2147483665" r:id="rId8"/>
    <p:sldLayoutId id="2147483670" r:id="rId9"/>
    <p:sldLayoutId id="2147483668" r:id="rId10"/>
    <p:sldLayoutId id="2147483669" r:id="rId11"/>
    <p:sldLayoutId id="2147483671" r:id="rId12"/>
    <p:sldLayoutId id="2147483666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698F"/>
          </a:solidFill>
          <a:latin typeface="Calibri"/>
          <a:ea typeface="Adobe Caslon Pro" charset="0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Wednesday, August 10,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Presentation Title | Section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fld id="{AB4B7641-AE9D-984C-8BAE-EEEC9A113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698F"/>
          </a:solidFill>
          <a:latin typeface="Adobe Caslon Pro" charset="0"/>
          <a:ea typeface="Adobe Caslon Pro" charset="0"/>
          <a:cs typeface="Adobe Caslon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819650" y="4106863"/>
            <a:ext cx="432435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November  21 , 2022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819650" y="3609975"/>
            <a:ext cx="4324350" cy="404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Office of the CAO</a:t>
            </a:r>
            <a:endParaRPr lang="en-CA" sz="2000" dirty="0"/>
          </a:p>
        </p:txBody>
      </p:sp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4819650" y="438150"/>
            <a:ext cx="4324350" cy="3079750"/>
          </a:xfrm>
        </p:spPr>
        <p:txBody>
          <a:bodyPr>
            <a:normAutofit fontScale="90000"/>
          </a:bodyPr>
          <a:lstStyle/>
          <a:p>
            <a:r>
              <a:rPr lang="en-CA" dirty="0"/>
              <a:t>TOWN OF TILLSONBURG</a:t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2023 </a:t>
            </a:r>
            <a:r>
              <a:rPr lang="en-CA" dirty="0"/>
              <a:t>Business Plan</a:t>
            </a:r>
          </a:p>
        </p:txBody>
      </p:sp>
    </p:spTree>
    <p:extLst>
      <p:ext uri="{BB962C8B-B14F-4D97-AF65-F5344CB8AC3E}">
        <p14:creationId xmlns:p14="http://schemas.microsoft.com/office/powerpoint/2010/main" val="4538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23881"/>
            <a:ext cx="7886700" cy="806026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>
                <a:latin typeface="Verdana" pitchFamily="34" charset="0"/>
              </a:rPr>
              <a:t>2023 Business Objectives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2023 Business Plan | Office of the CAO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218535"/>
              </p:ext>
            </p:extLst>
          </p:nvPr>
        </p:nvGraphicFramePr>
        <p:xfrm>
          <a:off x="538597" y="1709136"/>
          <a:ext cx="8360075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1934">
                  <a:extLst>
                    <a:ext uri="{9D8B030D-6E8A-4147-A177-3AD203B41FA5}">
                      <a16:colId xmlns:a16="http://schemas.microsoft.com/office/drawing/2014/main" val="4055827796"/>
                    </a:ext>
                  </a:extLst>
                </a:gridCol>
                <a:gridCol w="126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85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Physician Recruitment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Life Style &amp; Amenities</a:t>
                      </a:r>
                    </a:p>
                    <a:p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Expand community partnerships in the delivery of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programs and amenities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1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going 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Physician recruitment program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CAO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Ongoing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Town Hall Project 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– Customer Service, Communications and Engagement</a:t>
                      </a:r>
                    </a:p>
                    <a:p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Position </a:t>
                      </a:r>
                      <a:r>
                        <a:rPr lang="en-US" sz="10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as a leader in the</a:t>
                      </a:r>
                    </a:p>
                    <a:p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municipal sector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Immediate Term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Consolidated Town Hall initiative; Consolidated customer service counter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CAO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Q4 and beyond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 fiscal year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Attainable and Affordable Housing 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 Style &amp; Amenities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 with Oxford County and community partners to ensure an adequate supply of affordable, attainable</a:t>
                      </a:r>
                    </a:p>
                    <a:p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housing options; Facilitate attainable housing options for local employees (Business Attraction, Retention and Expansion)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Immediate Term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Affordable housing collaboration</a:t>
                      </a:r>
                    </a:p>
                    <a:p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Oxford County</a:t>
                      </a: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CAO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i="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Strategic </a:t>
                      </a:r>
                      <a:r>
                        <a:rPr lang="en-US" sz="1000" i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 Initiatives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Ongoing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4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876947"/>
            <a:ext cx="7886700" cy="806026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>
                <a:latin typeface="Verdana" pitchFamily="34" charset="0"/>
              </a:rPr>
              <a:t>2023 Business Objectives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2023 Business Plan | Office of the CAO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080730"/>
              </p:ext>
            </p:extLst>
          </p:nvPr>
        </p:nvGraphicFramePr>
        <p:xfrm>
          <a:off x="391962" y="1834897"/>
          <a:ext cx="8360075" cy="272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1504">
                  <a:extLst>
                    <a:ext uri="{9D8B030D-6E8A-4147-A177-3AD203B41FA5}">
                      <a16:colId xmlns:a16="http://schemas.microsoft.com/office/drawing/2014/main" val="4055827796"/>
                    </a:ext>
                  </a:extLst>
                </a:gridCol>
                <a:gridCol w="125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Boundary Adjustment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 – Business Attraction, Retention and Expansion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Ensure adequate supply of “shovel ready” land for business attraction and expansion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Immediate Term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CA" sz="1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Boundary expansion initiative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CAO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i="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Strategic Plan Initiatives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Ongoing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Carry</a:t>
                      </a:r>
                      <a:r>
                        <a:rPr lang="en-US" sz="1000" b="0" baseline="0" dirty="0" smtClean="0">
                          <a:latin typeface="Verdana" pitchFamily="34" charset="0"/>
                        </a:rPr>
                        <a:t> out Strategic Plan Initiatives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Town of </a:t>
                      </a:r>
                      <a:r>
                        <a:rPr kumimoji="0" 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Community Strategic Plan (2021-2030)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CAO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$60,000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Ongoing 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Municipal Management Intern 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Customer Service, Communications and Engagement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 </a:t>
                      </a:r>
                      <a:r>
                        <a:rPr kumimoji="0" 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as a leader in the municipal sector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Immediate Term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Youth Engagement Strategy and Youth Advisory Committee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CAO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$20,332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Q1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970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9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6847"/>
            <a:ext cx="7886700" cy="806026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>
                <a:latin typeface="Verdana" pitchFamily="34" charset="0"/>
              </a:rPr>
              <a:t>2023 Business Objectives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2023 Business Plan | Office of the CAO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835906"/>
              </p:ext>
            </p:extLst>
          </p:nvPr>
        </p:nvGraphicFramePr>
        <p:xfrm>
          <a:off x="391962" y="1832781"/>
          <a:ext cx="8360075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1504">
                  <a:extLst>
                    <a:ext uri="{9D8B030D-6E8A-4147-A177-3AD203B41FA5}">
                      <a16:colId xmlns:a16="http://schemas.microsoft.com/office/drawing/2014/main" val="4055827796"/>
                    </a:ext>
                  </a:extLst>
                </a:gridCol>
                <a:gridCol w="125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85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Pay Equity/Market Review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Customer Service, Communications and Engagement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 </a:t>
                      </a:r>
                      <a:r>
                        <a:rPr kumimoji="0" 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as a leader in the municipal sector;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Enhance employee engagement and training as the foundation for exceptional customer service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Immediate Term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Employee Engagement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Manager of Human</a:t>
                      </a:r>
                      <a:r>
                        <a:rPr lang="en-US" sz="1000" b="0" baseline="0" dirty="0" smtClean="0">
                          <a:latin typeface="Verdana" pitchFamily="34" charset="0"/>
                        </a:rPr>
                        <a:t> Resources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Q3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594778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Staff Engagement Survey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Goal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Customer Service, Communications and Engagement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Direction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 Enhance employee engagement and training as the foundation for exceptional customer service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Priority Project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Immediate Term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Employee Engagement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Manager of Human</a:t>
                      </a:r>
                      <a:r>
                        <a:rPr lang="en-US" sz="1000" b="0" baseline="0" dirty="0" smtClean="0">
                          <a:latin typeface="Verdana" pitchFamily="34" charset="0"/>
                        </a:rPr>
                        <a:t> Resources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491287"/>
                  </a:ext>
                </a:extLst>
              </a:tr>
              <a:tr h="471340">
                <a:tc>
                  <a:txBody>
                    <a:bodyPr/>
                    <a:lstStyle/>
                    <a:p>
                      <a:pPr algn="l"/>
                      <a:r>
                        <a:rPr lang="en-CA" sz="10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Investigate Options for a Volunteer Recognition Program</a:t>
                      </a:r>
                      <a:endParaRPr lang="en-US" sz="1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Goal</a:t>
                      </a:r>
                      <a:r>
                        <a:rPr lang="en-CA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 – Customer Service, Communication and Engagement</a:t>
                      </a:r>
                    </a:p>
                    <a:p>
                      <a:r>
                        <a:rPr lang="en-CA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Strategic Direction </a:t>
                      </a:r>
                      <a:r>
                        <a:rPr lang="en-CA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– Engage community groups, including advisory committees and service organizations, in shaping municipal initiatives. </a:t>
                      </a:r>
                    </a:p>
                    <a:p>
                      <a:r>
                        <a:rPr lang="en-CA" sz="1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Priority Project </a:t>
                      </a:r>
                      <a:r>
                        <a:rPr lang="en-CA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- </a:t>
                      </a:r>
                      <a:r>
                        <a:rPr kumimoji="0" lang="en-US" sz="1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Immediate Term </a:t>
                      </a: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Volunteer Recognition Program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Manager of Human</a:t>
                      </a:r>
                      <a:r>
                        <a:rPr lang="en-US" sz="1000" b="0" baseline="0" dirty="0" smtClean="0">
                          <a:latin typeface="Verdana" pitchFamily="34" charset="0"/>
                        </a:rPr>
                        <a:t> Resources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$6,500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Q2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52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2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Risks</a:t>
            </a:r>
            <a:endParaRPr lang="en-CA" sz="3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9779"/>
            <a:ext cx="78867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Verdana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Verdana" pitchFamily="34" charset="0"/>
              </a:rPr>
              <a:t>Another Global Pandemic 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Verdana" pitchFamily="34" charset="0"/>
              </a:rPr>
              <a:t>Projected retirements vs new physicians (supply and demand)</a:t>
            </a:r>
          </a:p>
          <a:p>
            <a:pPr>
              <a:spcAft>
                <a:spcPts val="1200"/>
              </a:spcAft>
            </a:pPr>
            <a:r>
              <a:rPr lang="en-US" sz="2000" dirty="0" err="1" smtClean="0">
                <a:latin typeface="Verdana" pitchFamily="34" charset="0"/>
              </a:rPr>
              <a:t>Labour</a:t>
            </a:r>
            <a:r>
              <a:rPr lang="en-US" sz="2000" dirty="0" smtClean="0">
                <a:latin typeface="Verdana" pitchFamily="34" charset="0"/>
              </a:rPr>
              <a:t> supply and competition in the municipal sector</a:t>
            </a:r>
          </a:p>
          <a:p>
            <a:pPr marL="0" indent="0">
              <a:buNone/>
            </a:pPr>
            <a:endParaRPr lang="en-US" sz="2200" dirty="0">
              <a:latin typeface="Verdana" pitchFamily="34" charset="0"/>
            </a:endParaRP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Office of the CAO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Opportunities</a:t>
            </a:r>
            <a:endParaRPr lang="en-CA" sz="3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2200" dirty="0">
              <a:latin typeface="Verdana" pitchFamily="34" charset="0"/>
            </a:endParaRPr>
          </a:p>
          <a:p>
            <a:pPr marL="0" lvl="0" indent="0">
              <a:buNone/>
            </a:pPr>
            <a:endParaRPr lang="en-US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7013" lvl="0"/>
            <a:endParaRPr lang="en-US" sz="2000" dirty="0" smtClean="0"/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Office of the CAO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9162" y="2338086"/>
            <a:ext cx="69759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Government funding/relationships</a:t>
            </a:r>
          </a:p>
          <a:p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Made in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Tillsonburg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initiatives/approaches</a:t>
            </a:r>
          </a:p>
          <a:p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Succession planning</a:t>
            </a:r>
          </a:p>
          <a:p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Training and development</a:t>
            </a:r>
          </a:p>
          <a:p>
            <a:endParaRPr lang="en-CA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661" y="1091698"/>
            <a:ext cx="7886700" cy="806026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latin typeface="Verdana" pitchFamily="34" charset="0"/>
              </a:rPr>
              <a:t>Future Departmental Directions: 3 </a:t>
            </a:r>
            <a:r>
              <a:rPr lang="en-US" sz="3800" b="0" dirty="0" smtClean="0">
                <a:latin typeface="Verdana" pitchFamily="34" charset="0"/>
              </a:rPr>
              <a:t>Year </a:t>
            </a:r>
            <a:r>
              <a:rPr lang="en-US" sz="3800" b="0" dirty="0">
                <a:latin typeface="Verdana" pitchFamily="34" charset="0"/>
              </a:rPr>
              <a:t>O</a:t>
            </a:r>
            <a:r>
              <a:rPr lang="en-US" sz="3800" b="0" dirty="0" smtClean="0">
                <a:latin typeface="Verdana" pitchFamily="34" charset="0"/>
              </a:rPr>
              <a:t>utlook</a:t>
            </a:r>
            <a:endParaRPr lang="en-CA" sz="3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58869"/>
            <a:ext cx="7886700" cy="3671541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</a:p>
          <a:p>
            <a:pPr lvl="1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Continue to find process efficiencies</a:t>
            </a:r>
          </a:p>
          <a:p>
            <a:pPr lvl="1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Continue to engage and communicate with Council and staff</a:t>
            </a:r>
          </a:p>
          <a:p>
            <a:pPr lvl="1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Priority check with Council </a:t>
            </a:r>
          </a:p>
          <a:p>
            <a:pPr lvl="1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Carry out strategic plan initiatives 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2024/2025</a:t>
            </a:r>
          </a:p>
          <a:p>
            <a:pPr lvl="1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Carry out strategic plan initiatives</a:t>
            </a:r>
          </a:p>
          <a:p>
            <a:pPr lvl="1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Delivery Review </a:t>
            </a:r>
          </a:p>
          <a:p>
            <a:pPr lvl="1"/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2" indent="0">
              <a:spcBef>
                <a:spcPts val="1000"/>
              </a:spcBef>
              <a:buNone/>
            </a:pPr>
            <a:endParaRPr lang="en-US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2022 Business Plan | Office of the CAO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Tillsonburg-Template</Template>
  <TotalTime>3687</TotalTime>
  <Words>566</Words>
  <Application>Microsoft Office PowerPoint</Application>
  <PresentationFormat>On-screen Show (4:3)</PresentationFormat>
  <Paragraphs>125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Adobe Caslon Pro</vt:lpstr>
      <vt:lpstr>Arial</vt:lpstr>
      <vt:lpstr>Calibri</vt:lpstr>
      <vt:lpstr>Verdana</vt:lpstr>
      <vt:lpstr>Office Theme</vt:lpstr>
      <vt:lpstr>1_Office Theme</vt:lpstr>
      <vt:lpstr>TOWN OF TILLSONBURG  2023 Business Plan</vt:lpstr>
      <vt:lpstr>2023 Business Objectives</vt:lpstr>
      <vt:lpstr>2023 Business Objectives</vt:lpstr>
      <vt:lpstr>2023 Business Objectives</vt:lpstr>
      <vt:lpstr>Risks</vt:lpstr>
      <vt:lpstr>Opportunities</vt:lpstr>
      <vt:lpstr>Future Departmental Directions: 3 Year Outlook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Town of Tillsonburg</dc:subject>
  <dc:creator>Christopher Kelly</dc:creator>
  <cp:lastModifiedBy>Kyle Pratt</cp:lastModifiedBy>
  <cp:revision>147</cp:revision>
  <cp:lastPrinted>2021-01-05T13:25:48Z</cp:lastPrinted>
  <dcterms:created xsi:type="dcterms:W3CDTF">2016-08-10T18:34:12Z</dcterms:created>
  <dcterms:modified xsi:type="dcterms:W3CDTF">2022-11-15T20:53:15Z</dcterms:modified>
</cp:coreProperties>
</file>