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9"/>
  </p:notesMasterIdLst>
  <p:handoutMasterIdLst>
    <p:handoutMasterId r:id="rId20"/>
  </p:handoutMasterIdLst>
  <p:sldIdLst>
    <p:sldId id="277" r:id="rId3"/>
    <p:sldId id="288" r:id="rId4"/>
    <p:sldId id="283" r:id="rId5"/>
    <p:sldId id="273" r:id="rId6"/>
    <p:sldId id="293" r:id="rId7"/>
    <p:sldId id="289" r:id="rId8"/>
    <p:sldId id="290" r:id="rId9"/>
    <p:sldId id="284" r:id="rId10"/>
    <p:sldId id="258" r:id="rId11"/>
    <p:sldId id="285" r:id="rId12"/>
    <p:sldId id="266" r:id="rId13"/>
    <p:sldId id="270" r:id="rId14"/>
    <p:sldId id="282" r:id="rId15"/>
    <p:sldId id="260" r:id="rId16"/>
    <p:sldId id="267" r:id="rId17"/>
    <p:sldId id="268" r:id="rId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6379"/>
  </p:normalViewPr>
  <p:slideViewPr>
    <p:cSldViewPr snapToGrid="0" snapToObjects="1">
      <p:cViewPr varScale="1">
        <p:scale>
          <a:sx n="94" d="100"/>
          <a:sy n="94" d="100"/>
        </p:scale>
        <p:origin x="1075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pPr/>
              <a:t>Monday, November 14, 2022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Monday, November 14, 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4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3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8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3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703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316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4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smtClean="0">
                <a:solidFill>
                  <a:prstClr val="white"/>
                </a:solidFill>
                <a:latin typeface="Calibri"/>
                <a:cs typeface="Calibri"/>
              </a:rPr>
              <a:pPr/>
              <a:t>‹#›</a:t>
            </a:fld>
            <a:endParaRPr lang="en-US" b="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464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648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2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75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09367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0" r:id="rId5"/>
    <p:sldLayoutId id="2147483668" r:id="rId6"/>
    <p:sldLayoutId id="2147483669" r:id="rId7"/>
    <p:sldLayoutId id="2147483671" r:id="rId8"/>
    <p:sldLayoutId id="2147483666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98F"/>
          </a:solidFill>
          <a:latin typeface="Adobe Caslon Pro" charset="0"/>
          <a:ea typeface="Adobe Caslon Pro" charset="0"/>
          <a:cs typeface="Adobe Caslon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Wednesday, August 10,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Presentation Title | Section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9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3897824" y="438150"/>
            <a:ext cx="5246176" cy="3079750"/>
          </a:xfrm>
        </p:spPr>
        <p:txBody>
          <a:bodyPr>
            <a:normAutofit/>
          </a:bodyPr>
          <a:lstStyle/>
          <a:p>
            <a:r>
              <a:rPr lang="en-US" sz="4300" dirty="0" smtClean="0"/>
              <a:t>Town of Tillsonburg</a:t>
            </a:r>
            <a:br>
              <a:rPr lang="en-US" sz="4300" dirty="0" smtClean="0"/>
            </a:br>
            <a:r>
              <a:rPr lang="en-US" sz="4300" dirty="0" smtClean="0"/>
              <a:t>2023</a:t>
            </a:r>
            <a:br>
              <a:rPr lang="en-US" sz="4300" dirty="0" smtClean="0"/>
            </a:br>
            <a:r>
              <a:rPr lang="en-US" sz="4300" dirty="0" smtClean="0"/>
              <a:t>Business Plan</a:t>
            </a:r>
            <a:endParaRPr lang="en-CA" sz="43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3897824" y="3609975"/>
            <a:ext cx="5246176" cy="404813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4300" dirty="0">
                <a:solidFill>
                  <a:srgbClr val="00698F"/>
                </a:solidFill>
              </a:rPr>
              <a:t>Fire &amp; Rescue Services</a:t>
            </a:r>
            <a:endParaRPr lang="en-CA" sz="4300" dirty="0">
              <a:solidFill>
                <a:srgbClr val="00698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6" y="182100"/>
            <a:ext cx="3394129" cy="39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</a:rPr>
              <a:t>Risks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267943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latin typeface="+mn-lt"/>
              </a:rPr>
              <a:t>Decreased availability of staffing resources results in increased response times, inadequate and unsafe staffing levels reduced firefighter safety and increased fire loss</a:t>
            </a:r>
          </a:p>
          <a:p>
            <a:r>
              <a:rPr lang="en-US" sz="2600" dirty="0" smtClean="0">
                <a:latin typeface="+mn-lt"/>
              </a:rPr>
              <a:t>Increased call volume related to growth results in fewer employers allowing firefighters to leave work to respond to emergencies reducing available staffing resources for fire response</a:t>
            </a:r>
          </a:p>
          <a:p>
            <a:r>
              <a:rPr lang="en-US" sz="2600" dirty="0" smtClean="0">
                <a:latin typeface="+mn-lt"/>
              </a:rPr>
              <a:t>Increased absence due to COVID -19, PTSD &amp; Mental Health results in increased staffing costs and reduce </a:t>
            </a:r>
            <a:r>
              <a:rPr lang="en-US" sz="2600" dirty="0">
                <a:latin typeface="+mn-lt"/>
              </a:rPr>
              <a:t>available </a:t>
            </a:r>
            <a:r>
              <a:rPr lang="en-US" sz="2600" dirty="0" smtClean="0">
                <a:latin typeface="+mn-lt"/>
              </a:rPr>
              <a:t>staffing</a:t>
            </a:r>
            <a:endParaRPr lang="en-US" sz="2400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00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itchFamily="34" charset="0"/>
              </a:rPr>
              <a:t>Opportunities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4224548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latin typeface="+mn-lt"/>
              </a:rPr>
              <a:t>Increasing fire prevention and public education </a:t>
            </a:r>
            <a:r>
              <a:rPr lang="en-US" sz="2600" dirty="0" smtClean="0">
                <a:latin typeface="+mn-lt"/>
              </a:rPr>
              <a:t>programing resources </a:t>
            </a:r>
            <a:r>
              <a:rPr lang="en-US" sz="2600" dirty="0">
                <a:latin typeface="+mn-lt"/>
              </a:rPr>
              <a:t>is required to </a:t>
            </a:r>
            <a:r>
              <a:rPr lang="en-US" sz="2600" dirty="0" smtClean="0">
                <a:latin typeface="+mn-lt"/>
              </a:rPr>
              <a:t>achieve Council </a:t>
            </a:r>
            <a:r>
              <a:rPr lang="en-US" sz="2600" dirty="0">
                <a:latin typeface="+mn-lt"/>
              </a:rPr>
              <a:t>approved service levels, legislative compliance or industry standards and best </a:t>
            </a:r>
            <a:r>
              <a:rPr lang="en-US" sz="2600" dirty="0" smtClean="0">
                <a:latin typeface="+mn-lt"/>
              </a:rPr>
              <a:t>practices. Increased fire prevention inspection programs are shown </a:t>
            </a:r>
            <a:r>
              <a:rPr lang="en-US" sz="2600" dirty="0">
                <a:latin typeface="+mn-lt"/>
              </a:rPr>
              <a:t>to reduce fire incidents and fire </a:t>
            </a:r>
            <a:r>
              <a:rPr lang="en-US" sz="2600" dirty="0" smtClean="0">
                <a:latin typeface="+mn-lt"/>
              </a:rPr>
              <a:t>loss</a:t>
            </a:r>
            <a:endParaRPr lang="en-US" sz="2600" dirty="0">
              <a:latin typeface="+mn-lt"/>
            </a:endParaRPr>
          </a:p>
          <a:p>
            <a:r>
              <a:rPr lang="en-US" sz="2600" dirty="0" smtClean="0">
                <a:latin typeface="+mn-lt"/>
              </a:rPr>
              <a:t>Increasing fire training staffing resources to provide NFPA compliant training programs, officer development, incident command programs is required to achieve Council approved service levels, legislative compliance </a:t>
            </a:r>
            <a:r>
              <a:rPr lang="en-US" sz="2600" dirty="0">
                <a:latin typeface="+mn-lt"/>
              </a:rPr>
              <a:t>or industry standards and best </a:t>
            </a:r>
            <a:r>
              <a:rPr lang="en-US" sz="2600" dirty="0" smtClean="0">
                <a:latin typeface="+mn-lt"/>
              </a:rPr>
              <a:t>practices, enhance safety and succession planning   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1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</a:t>
            </a:r>
            <a:endParaRPr lang="en-C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+mn-lt"/>
              </a:rPr>
              <a:t>Explore </a:t>
            </a:r>
            <a:r>
              <a:rPr lang="en-US" sz="2600" dirty="0">
                <a:latin typeface="+mn-lt"/>
              </a:rPr>
              <a:t>alternative fire protection deployment models and partnerships </a:t>
            </a:r>
            <a:r>
              <a:rPr lang="en-US" sz="2600" dirty="0" smtClean="0">
                <a:latin typeface="+mn-lt"/>
              </a:rPr>
              <a:t>too decrease response </a:t>
            </a:r>
            <a:r>
              <a:rPr lang="en-US" sz="2600" dirty="0">
                <a:latin typeface="+mn-lt"/>
              </a:rPr>
              <a:t>times, </a:t>
            </a:r>
            <a:r>
              <a:rPr lang="en-US" sz="2600" dirty="0" smtClean="0">
                <a:latin typeface="+mn-lt"/>
              </a:rPr>
              <a:t>and increase fire </a:t>
            </a:r>
            <a:r>
              <a:rPr lang="en-US" sz="2600" dirty="0">
                <a:latin typeface="+mn-lt"/>
              </a:rPr>
              <a:t>ground effectiveness and firefighter safety</a:t>
            </a:r>
          </a:p>
          <a:p>
            <a:r>
              <a:rPr lang="en-US" sz="2600" dirty="0" smtClean="0">
                <a:latin typeface="+mn-lt"/>
              </a:rPr>
              <a:t>Implement strategies to increase fire ground staffing, supervision to increase firefighter </a:t>
            </a:r>
            <a:r>
              <a:rPr lang="en-US" sz="2600" dirty="0" err="1" smtClean="0">
                <a:latin typeface="+mn-lt"/>
              </a:rPr>
              <a:t>availabilty</a:t>
            </a:r>
            <a:r>
              <a:rPr lang="en-US" sz="2600" dirty="0" smtClean="0">
                <a:latin typeface="+mn-lt"/>
              </a:rPr>
              <a:t> to </a:t>
            </a:r>
            <a:r>
              <a:rPr lang="en-US" sz="2600" dirty="0">
                <a:latin typeface="+mn-lt"/>
              </a:rPr>
              <a:t>respond to fires and increase fire ground effectiveness and firefighter safety</a:t>
            </a:r>
          </a:p>
          <a:p>
            <a:r>
              <a:rPr lang="en-US" sz="2600" dirty="0">
                <a:latin typeface="+mn-lt"/>
              </a:rPr>
              <a:t>Investment in PTSD, Mental Health and Occupational Cancer risk reduction strategies results in reduced staffing costs</a:t>
            </a:r>
          </a:p>
          <a:p>
            <a:endParaRPr lang="en-US" sz="2400" dirty="0" smtClean="0"/>
          </a:p>
          <a:p>
            <a:endParaRPr lang="en-CA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8464"/>
            <a:ext cx="7886700" cy="806026"/>
          </a:xfrm>
        </p:spPr>
        <p:txBody>
          <a:bodyPr/>
          <a:lstStyle/>
          <a:p>
            <a:r>
              <a:rPr lang="en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</a:t>
            </a:r>
            <a:endParaRPr lang="en-C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latin typeface="+mn-lt"/>
              </a:rPr>
              <a:t>Increasing smoke </a:t>
            </a:r>
            <a:r>
              <a:rPr lang="en-US" sz="2600" dirty="0">
                <a:latin typeface="+mn-lt"/>
              </a:rPr>
              <a:t>and CO alarm program resources can reduce false alarms and demand on fire suppression </a:t>
            </a:r>
            <a:r>
              <a:rPr lang="en-US" sz="2600" dirty="0" smtClean="0">
                <a:latin typeface="+mn-lt"/>
              </a:rPr>
              <a:t>resources</a:t>
            </a:r>
          </a:p>
          <a:p>
            <a:r>
              <a:rPr lang="en-US" sz="2600" dirty="0" smtClean="0">
                <a:latin typeface="+mn-lt"/>
              </a:rPr>
              <a:t>Increasing pre-incident planning increases emergency response effectiveness, safety and improves Fire Underwriter Insurance grading for residents and businesses 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60645"/>
            <a:ext cx="7886700" cy="3460292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+mn-lt"/>
              </a:rPr>
              <a:t>Continue to expand Fire Communications partnerships</a:t>
            </a:r>
          </a:p>
          <a:p>
            <a:r>
              <a:rPr lang="en-US" sz="2600" dirty="0" smtClean="0">
                <a:latin typeface="+mn-lt"/>
              </a:rPr>
              <a:t>Complete Community Risk Assessment &amp; execute on Master Fire Plan short term recommendations</a:t>
            </a:r>
          </a:p>
          <a:p>
            <a:r>
              <a:rPr lang="en-US" sz="2600" dirty="0" smtClean="0">
                <a:latin typeface="+mn-lt"/>
              </a:rPr>
              <a:t>Officer development and succession planning</a:t>
            </a:r>
          </a:p>
          <a:p>
            <a:r>
              <a:rPr lang="en-US" sz="2600" dirty="0" smtClean="0">
                <a:latin typeface="+mn-lt"/>
              </a:rPr>
              <a:t>Training to NFPA professional qualification standards</a:t>
            </a:r>
          </a:p>
          <a:p>
            <a:r>
              <a:rPr lang="en-US" sz="2600" dirty="0" smtClean="0">
                <a:latin typeface="+mn-lt"/>
              </a:rPr>
              <a:t>ATV response unit for response to trail system</a:t>
            </a:r>
          </a:p>
          <a:p>
            <a:r>
              <a:rPr lang="en-US" sz="2600" dirty="0" smtClean="0">
                <a:latin typeface="+mn-lt"/>
              </a:rPr>
              <a:t>Annual Emergency Management training &amp; exercise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180275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2024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6952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60645"/>
            <a:ext cx="7886700" cy="3460292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en-US" sz="2600" dirty="0" smtClean="0">
                <a:latin typeface="+mn-lt"/>
              </a:rPr>
              <a:t>Completion of final phase of NG-911 </a:t>
            </a:r>
            <a:r>
              <a:rPr lang="en-US" sz="2600" dirty="0">
                <a:latin typeface="+mn-lt"/>
              </a:rPr>
              <a:t>p</a:t>
            </a:r>
            <a:r>
              <a:rPr lang="en-US" sz="2600" dirty="0" smtClean="0">
                <a:latin typeface="+mn-lt"/>
              </a:rPr>
              <a:t>roject</a:t>
            </a:r>
          </a:p>
          <a:p>
            <a:pPr marL="342900" indent="-342900">
              <a:defRPr/>
            </a:pPr>
            <a:r>
              <a:rPr lang="en-US" sz="2600" dirty="0" smtClean="0">
                <a:latin typeface="+mn-lt"/>
              </a:rPr>
              <a:t>Continue </a:t>
            </a:r>
            <a:r>
              <a:rPr lang="en-US" sz="2600" dirty="0">
                <a:latin typeface="+mn-lt"/>
              </a:rPr>
              <a:t>to expand Fire Communications </a:t>
            </a:r>
            <a:r>
              <a:rPr lang="en-US" sz="2600" dirty="0" smtClean="0">
                <a:latin typeface="+mn-lt"/>
              </a:rPr>
              <a:t>partnerships</a:t>
            </a:r>
          </a:p>
          <a:p>
            <a:pPr marL="342900" indent="-342900">
              <a:defRPr/>
            </a:pPr>
            <a:r>
              <a:rPr lang="en-US" sz="2600" dirty="0" smtClean="0">
                <a:latin typeface="+mn-lt"/>
              </a:rPr>
              <a:t>Execute Master </a:t>
            </a:r>
            <a:r>
              <a:rPr lang="en-US" sz="2600" dirty="0">
                <a:latin typeface="+mn-lt"/>
              </a:rPr>
              <a:t>Fire Plan </a:t>
            </a:r>
            <a:r>
              <a:rPr lang="en-US" sz="2600" dirty="0" smtClean="0">
                <a:latin typeface="+mn-lt"/>
              </a:rPr>
              <a:t>short term recommendations</a:t>
            </a:r>
          </a:p>
          <a:p>
            <a:pPr marL="342900" indent="-342900">
              <a:defRPr/>
            </a:pPr>
            <a:r>
              <a:rPr lang="en-US" sz="2600" dirty="0" smtClean="0">
                <a:latin typeface="+mn-lt"/>
              </a:rPr>
              <a:t>Conduct radio communications network </a:t>
            </a:r>
            <a:r>
              <a:rPr lang="en-US" sz="2600" dirty="0">
                <a:latin typeface="+mn-lt"/>
              </a:rPr>
              <a:t>s</a:t>
            </a:r>
            <a:r>
              <a:rPr lang="en-US" sz="2600" dirty="0" smtClean="0">
                <a:latin typeface="+mn-lt"/>
              </a:rPr>
              <a:t>tudy</a:t>
            </a:r>
          </a:p>
          <a:p>
            <a:pPr marL="342900" indent="-342900">
              <a:defRPr/>
            </a:pPr>
            <a:r>
              <a:rPr lang="en-US" sz="2600" dirty="0" smtClean="0">
                <a:latin typeface="+mn-lt"/>
              </a:rPr>
              <a:t>Officer development </a:t>
            </a:r>
            <a:r>
              <a:rPr lang="en-US" sz="2600" dirty="0">
                <a:latin typeface="+mn-lt"/>
              </a:rPr>
              <a:t>and succession </a:t>
            </a:r>
            <a:r>
              <a:rPr lang="en-US" sz="2600" dirty="0" smtClean="0">
                <a:latin typeface="+mn-lt"/>
              </a:rPr>
              <a:t>planning</a:t>
            </a:r>
          </a:p>
          <a:p>
            <a:pPr marL="342900" indent="-342900">
              <a:defRPr/>
            </a:pPr>
            <a:r>
              <a:rPr lang="en-US" sz="2600" dirty="0">
                <a:latin typeface="+mn-lt"/>
              </a:rPr>
              <a:t>Training to NFPA professional qualification </a:t>
            </a:r>
            <a:r>
              <a:rPr lang="en-US" sz="2600" dirty="0" smtClean="0">
                <a:latin typeface="+mn-lt"/>
              </a:rPr>
              <a:t>standards</a:t>
            </a:r>
          </a:p>
          <a:p>
            <a:pPr marL="342900" indent="-342900">
              <a:defRPr/>
            </a:pPr>
            <a:r>
              <a:rPr lang="en-US" sz="2600" dirty="0">
                <a:latin typeface="+mn-lt"/>
              </a:rPr>
              <a:t>Annual Emergency Management </a:t>
            </a:r>
            <a:r>
              <a:rPr lang="en-US" sz="2600" dirty="0" smtClean="0">
                <a:latin typeface="+mn-lt"/>
              </a:rPr>
              <a:t>training </a:t>
            </a:r>
            <a:r>
              <a:rPr lang="en-US" sz="2600" dirty="0">
                <a:latin typeface="+mn-lt"/>
              </a:rPr>
              <a:t>&amp; </a:t>
            </a:r>
            <a:r>
              <a:rPr lang="en-US" sz="2600" dirty="0" smtClean="0">
                <a:latin typeface="+mn-lt"/>
              </a:rPr>
              <a:t>exercise</a:t>
            </a:r>
            <a:endParaRPr lang="en-US" sz="2600" dirty="0">
              <a:latin typeface="+mn-lt"/>
            </a:endParaRPr>
          </a:p>
          <a:p>
            <a:pPr marL="342900" indent="-342900">
              <a:defRPr/>
            </a:pPr>
            <a:endParaRPr lang="en-US" sz="2600" dirty="0"/>
          </a:p>
          <a:p>
            <a:pPr marL="342900" indent="-342900">
              <a:defRPr/>
            </a:pPr>
            <a:endParaRPr lang="en-US" sz="2600" dirty="0" smtClean="0">
              <a:latin typeface="+mn-lt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180275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2025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6952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60645"/>
            <a:ext cx="7886700" cy="3460292"/>
          </a:xfrm>
        </p:spPr>
        <p:txBody>
          <a:bodyPr>
            <a:noAutofit/>
          </a:bodyPr>
          <a:lstStyle/>
          <a:p>
            <a:pPr marL="342900" indent="-342900">
              <a:defRPr/>
            </a:pPr>
            <a:r>
              <a:rPr lang="en-US" sz="2600" dirty="0" smtClean="0">
                <a:latin typeface="+mn-lt"/>
                <a:cs typeface="Arial" panose="020B0604020202020204" pitchFamily="34" charset="0"/>
              </a:rPr>
              <a:t>Continue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to expand Fire Communications partnerships</a:t>
            </a:r>
          </a:p>
          <a:p>
            <a:pPr marL="342900" indent="-342900">
              <a:defRPr/>
            </a:pPr>
            <a:r>
              <a:rPr lang="en-US" sz="2600" dirty="0" smtClean="0">
                <a:latin typeface="+mn-lt"/>
                <a:cs typeface="Arial" panose="020B0604020202020204" pitchFamily="34" charset="0"/>
              </a:rPr>
              <a:t>Execute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Master Fire Plan </a:t>
            </a:r>
            <a:r>
              <a:rPr lang="en-US" sz="2600" dirty="0" smtClean="0">
                <a:latin typeface="+mn-lt"/>
                <a:cs typeface="Arial" panose="020B0604020202020204" pitchFamily="34" charset="0"/>
              </a:rPr>
              <a:t>mid term recommendations</a:t>
            </a:r>
          </a:p>
          <a:p>
            <a:pPr marL="342900" indent="-342900">
              <a:defRPr/>
            </a:pPr>
            <a:r>
              <a:rPr lang="en-US" sz="2600" dirty="0" smtClean="0">
                <a:latin typeface="+mn-lt"/>
                <a:cs typeface="Arial" panose="020B0604020202020204" pitchFamily="34" charset="0"/>
              </a:rPr>
              <a:t>Execute on radio study recommendations</a:t>
            </a:r>
            <a:endParaRPr lang="en-US" sz="2600" dirty="0">
              <a:latin typeface="+mn-lt"/>
              <a:cs typeface="Arial" panose="020B0604020202020204" pitchFamily="34" charset="0"/>
            </a:endParaRPr>
          </a:p>
          <a:p>
            <a:pPr marL="342900" indent="-342900">
              <a:defRPr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Officer </a:t>
            </a:r>
            <a:r>
              <a:rPr lang="en-US" sz="2600" dirty="0" smtClean="0">
                <a:latin typeface="+mn-lt"/>
                <a:cs typeface="Arial" panose="020B0604020202020204" pitchFamily="34" charset="0"/>
              </a:rPr>
              <a:t>development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and succession </a:t>
            </a:r>
            <a:r>
              <a:rPr lang="en-US" sz="2600" dirty="0" smtClean="0">
                <a:latin typeface="+mn-lt"/>
                <a:cs typeface="Arial" panose="020B0604020202020204" pitchFamily="34" charset="0"/>
              </a:rPr>
              <a:t>planning</a:t>
            </a:r>
          </a:p>
          <a:p>
            <a:pPr marL="342900" indent="-342900">
              <a:defRPr/>
            </a:pPr>
            <a:r>
              <a:rPr lang="en-US" sz="2600" dirty="0">
                <a:latin typeface="+mn-lt"/>
              </a:rPr>
              <a:t>Training to NFPA professional qualification standards</a:t>
            </a:r>
          </a:p>
          <a:p>
            <a:pPr marL="342900" indent="-342900">
              <a:defRPr/>
            </a:pPr>
            <a:r>
              <a:rPr lang="en-US" sz="2600" dirty="0">
                <a:latin typeface="+mn-lt"/>
              </a:rPr>
              <a:t>Annual Emergency Management </a:t>
            </a:r>
            <a:r>
              <a:rPr lang="en-US" sz="2600" dirty="0" smtClean="0">
                <a:latin typeface="+mn-lt"/>
              </a:rPr>
              <a:t>training </a:t>
            </a:r>
            <a:r>
              <a:rPr lang="en-US" sz="2600" dirty="0">
                <a:latin typeface="+mn-lt"/>
              </a:rPr>
              <a:t>&amp; </a:t>
            </a:r>
            <a:r>
              <a:rPr lang="en-US" sz="2600" dirty="0" smtClean="0">
                <a:latin typeface="+mn-lt"/>
              </a:rPr>
              <a:t>exercise</a:t>
            </a:r>
            <a:endParaRPr lang="en-US" sz="2600" dirty="0">
              <a:latin typeface="+mn-lt"/>
            </a:endParaRPr>
          </a:p>
          <a:p>
            <a:pPr marL="342900" indent="-342900">
              <a:defRPr/>
            </a:pPr>
            <a:endParaRPr lang="en-US" sz="2600" dirty="0" smtClean="0">
              <a:latin typeface="+mn-lt"/>
              <a:cs typeface="Arial" panose="020B0604020202020204" pitchFamily="34" charset="0"/>
            </a:endParaRPr>
          </a:p>
          <a:p>
            <a:pPr marL="342900" indent="-342900">
              <a:defRPr/>
            </a:pPr>
            <a:endParaRPr lang="en-US" sz="2600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180275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2026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6952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160552"/>
              </p:ext>
            </p:extLst>
          </p:nvPr>
        </p:nvGraphicFramePr>
        <p:xfrm>
          <a:off x="692159" y="1527458"/>
          <a:ext cx="7921691" cy="4547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9402">
                  <a:extLst>
                    <a:ext uri="{9D8B030D-6E8A-4147-A177-3AD203B41FA5}">
                      <a16:colId xmlns:a16="http://schemas.microsoft.com/office/drawing/2014/main" val="2799140191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905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6287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Complete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 legislative requirement for Community Risk Assessment &amp; develop Master Fire Plan (8-10 year Strategic Plan) </a:t>
                      </a:r>
                    </a:p>
                    <a:p>
                      <a:pPr algn="l"/>
                      <a:endParaRPr lang="en-US" sz="1200" b="0" baseline="0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Funding - DC Charges 42,300</a:t>
                      </a:r>
                    </a:p>
                    <a:p>
                      <a:pPr algn="l"/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Fire Reserves 23,700</a:t>
                      </a:r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Goal -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the community, Tillsonburg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will strive to offer residents the amenities, services and attractions they require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enjoy balanced lifestyles.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a robust, long-term asset management plan to inform evidence-based decisions regarding the maintenance, rehabilitation and replacement of community facilities. </a:t>
                      </a:r>
                      <a:r>
                        <a:rPr lang="en-US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Priority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Priority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Financial &amp; Environmental Sustainability Plan • Municipal service review</a:t>
                      </a:r>
                      <a:endParaRPr lang="en-US" sz="10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$65.000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Q4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032828"/>
                  </a:ext>
                </a:extLst>
              </a:tr>
              <a:tr h="1692532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Decrease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 response times and increase fire ground staffing and bench strength by increasing number of part-time staffing</a:t>
                      </a:r>
                    </a:p>
                    <a:p>
                      <a:pPr algn="l"/>
                      <a:endParaRPr lang="en-US" sz="1200" b="0" baseline="0" dirty="0" smtClean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(4 Additional Volunteers)</a:t>
                      </a:r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Goal -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Town of Tillsonburg will strive for excellence and accountability in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government, providing effective and efficient services, information, and opportunities to shape Municipal Initiatives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Position Tillsonburg as a leader in the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municipal sector.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Priority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Financial &amp; Environmental Sustainability Plan • Municipal service review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$24,000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Ongoing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5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678308"/>
              </p:ext>
            </p:extLst>
          </p:nvPr>
        </p:nvGraphicFramePr>
        <p:xfrm>
          <a:off x="692159" y="1527461"/>
          <a:ext cx="7921691" cy="4626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9402">
                  <a:extLst>
                    <a:ext uri="{9D8B030D-6E8A-4147-A177-3AD203B41FA5}">
                      <a16:colId xmlns:a16="http://schemas.microsoft.com/office/drawing/2014/main" val="2799140191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3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9731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Continue to increase Fire Communications partnerships to enhance Fire Communications sustainability</a:t>
                      </a:r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Goal -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Town of Tillsonburg will strive for excellence and accountability in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government, providing effective and efficient services, information, and opportunities to shape Municipal Initiatives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Position Tillsonburg as a leader in the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municipal sector.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Priority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Financial &amp; Environmental Sustainability Plan • Municipal service review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Ongoing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032828"/>
                  </a:ext>
                </a:extLst>
              </a:tr>
              <a:tr h="13322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Attain legislative compliance to NFPA 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professional qualifications and training </a:t>
                      </a: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for Officers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, firefighters, Telecommunicators, Instructors, Inspectors, Life Safety Educators and Investigators</a:t>
                      </a:r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Goal –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Customer Service,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Communication and Engagement.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Strategic Direction –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Enhance employee engagement and training as the foundation for exceptional customer service.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Priority Project- Employee Engagement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Ongoing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1787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Complete Annual Emergency Management Compliance Requirements</a:t>
                      </a:r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Goal –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The Town of Tillsonburg will strive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for excellence and accountability 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government, providing effective 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efficient services, information, 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opportunities to shape municipal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initiatives.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Priority Project-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Municipal service review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Ongoing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2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</a:t>
            </a:r>
            <a:r>
              <a:rPr lang="en-US" sz="3800" b="0" dirty="0">
                <a:latin typeface="Verdana" pitchFamily="34" charset="0"/>
              </a:rPr>
              <a:t>Business Objectives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179489"/>
              </p:ext>
            </p:extLst>
          </p:nvPr>
        </p:nvGraphicFramePr>
        <p:xfrm>
          <a:off x="628650" y="1602273"/>
          <a:ext cx="8151455" cy="4532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219">
                  <a:extLst>
                    <a:ext uri="{9D8B030D-6E8A-4147-A177-3AD203B41FA5}">
                      <a16:colId xmlns:a16="http://schemas.microsoft.com/office/drawing/2014/main" val="2799140191"/>
                    </a:ext>
                  </a:extLst>
                </a:gridCol>
                <a:gridCol w="1317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3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889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Continue to increase fire prevention inspection &amp; enforcement programs to maintain Council approved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 service levels, l</a:t>
                      </a: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egislative compliance &amp; industry best practices</a:t>
                      </a:r>
                    </a:p>
                    <a:p>
                      <a:pPr algn="l"/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Goal –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The Town of Tillsonburg will strive for excellence and accountability in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government, providing effective and efficient services, information, and opportunities to shape municipal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initiatives.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Priority Project-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Municipal service review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Ongoing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032828"/>
                  </a:ext>
                </a:extLst>
              </a:tr>
              <a:tr h="11512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Continue to increase public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 education p</a:t>
                      </a: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rograms to maintain Council approved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 service levels, l</a:t>
                      </a: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egislative compliance &amp; industry best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Goal –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The Town of Tillsonburg will strive for excellence and accountability in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government, providing effective and efficient services, information, and opportunities to shape municipal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initiatives.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Priority Project-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Municipal service review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Ongoing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26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Continue to enhance PTSD, cancer,</a:t>
                      </a:r>
                      <a:r>
                        <a:rPr lang="en-US" sz="1200" b="0" baseline="0" dirty="0" smtClean="0">
                          <a:latin typeface="+mn-lt"/>
                          <a:cs typeface="Arial" panose="020B0604020202020204" pitchFamily="34" charset="0"/>
                        </a:rPr>
                        <a:t> &amp; mental health risk reduction program</a:t>
                      </a:r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Goal –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Customer Service,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Communication and Engagement.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Strategic Direction –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Enhance employee engagement and training as the foundation for exceptional customer service.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Priority Project- Employee Engagement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Ongoing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0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Capital Summary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206701" y="326038"/>
            <a:ext cx="3691971" cy="365125"/>
          </a:xfrm>
        </p:spPr>
        <p:txBody>
          <a:bodyPr/>
          <a:lstStyle/>
          <a:p>
            <a:r>
              <a:rPr lang="en-US" dirty="0" smtClean="0"/>
              <a:t>2022 Business Plan | Fire &amp; Rescue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824355"/>
              </p:ext>
            </p:extLst>
          </p:nvPr>
        </p:nvGraphicFramePr>
        <p:xfrm>
          <a:off x="714374" y="1600200"/>
          <a:ext cx="7646049" cy="4532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831">
                  <a:extLst>
                    <a:ext uri="{9D8B030D-6E8A-4147-A177-3AD203B41FA5}">
                      <a16:colId xmlns:a16="http://schemas.microsoft.com/office/drawing/2014/main" val="3149068774"/>
                    </a:ext>
                  </a:extLst>
                </a:gridCol>
                <a:gridCol w="132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665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261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Facility - Direct Capture Diesel Exhaust System For Fire Hall</a:t>
                      </a:r>
                      <a:endParaRPr lang="en-US" sz="1200" b="0" baseline="0" dirty="0" smtClean="0">
                        <a:latin typeface="+mn-lt"/>
                      </a:endParaRPr>
                    </a:p>
                    <a:p>
                      <a:pPr algn="l"/>
                      <a:r>
                        <a:rPr lang="en-US" sz="1200" b="0" baseline="0" dirty="0" smtClean="0">
                          <a:latin typeface="+mn-lt"/>
                        </a:rPr>
                        <a:t>(H&amp;S Initiative) Cancer Reduction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Lifestyle and Amenity:</a:t>
                      </a:r>
                    </a:p>
                    <a:p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the community, Tillsonburg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will strive to offer residents the amenities, services and attractions they require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enjoy balanced lifestyles.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a robust, long-term asset management plan to inform evidence-based decisions regarding the maintenance, rehabilitation and replacement of community facilities. </a:t>
                      </a:r>
                      <a:r>
                        <a:rPr lang="en-US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Priority N/A</a:t>
                      </a:r>
                      <a:endParaRPr kumimoji="0" lang="en-US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$90,000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09369"/>
                  </a:ext>
                </a:extLst>
              </a:tr>
              <a:tr h="1767261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EMS Bay Floor </a:t>
                      </a:r>
                      <a:r>
                        <a:rPr lang="en-US" sz="1200" b="0" dirty="0" smtClean="0">
                          <a:latin typeface="+mn-lt"/>
                        </a:rPr>
                        <a:t>Repair</a:t>
                      </a:r>
                    </a:p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H&amp;S </a:t>
                      </a:r>
                      <a:r>
                        <a:rPr lang="en-US" sz="1200" b="0" smtClean="0">
                          <a:latin typeface="+mn-lt"/>
                        </a:rPr>
                        <a:t>Structural Concern</a:t>
                      </a:r>
                      <a:endParaRPr lang="en-US" sz="1200" b="0" dirty="0" smtClean="0">
                        <a:latin typeface="+mn-lt"/>
                      </a:endParaRPr>
                    </a:p>
                    <a:p>
                      <a:pPr algn="l"/>
                      <a:endParaRPr lang="en-US" sz="1200" b="0" dirty="0" smtClean="0">
                        <a:latin typeface="+mn-lt"/>
                      </a:endParaRPr>
                    </a:p>
                    <a:p>
                      <a:pPr algn="l"/>
                      <a:endParaRPr lang="en-US" sz="12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Lifestyle and Amenity:</a:t>
                      </a:r>
                    </a:p>
                    <a:p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the community, Tillsonburg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will strive to offer residents the amenities, services and attractions they require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enjoy balanced lifestyles.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a robust, long-term asset management plan to inform evidence-based decisions regarding the maintenance, rehabilitation and replacement of community facilities. </a:t>
                      </a:r>
                      <a:r>
                        <a:rPr lang="en-US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Priority N/A</a:t>
                      </a:r>
                      <a:endParaRPr kumimoji="0" lang="en-CA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Fire Chief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20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Capital Summary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206701" y="326038"/>
            <a:ext cx="3691971" cy="365125"/>
          </a:xfrm>
        </p:spPr>
        <p:txBody>
          <a:bodyPr/>
          <a:lstStyle/>
          <a:p>
            <a:r>
              <a:rPr lang="en-US" dirty="0" smtClean="0"/>
              <a:t>2022 Business Plan | Fire &amp; Rescue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033031"/>
              </p:ext>
            </p:extLst>
          </p:nvPr>
        </p:nvGraphicFramePr>
        <p:xfrm>
          <a:off x="714374" y="1690690"/>
          <a:ext cx="7646049" cy="441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831">
                  <a:extLst>
                    <a:ext uri="{9D8B030D-6E8A-4147-A177-3AD203B41FA5}">
                      <a16:colId xmlns:a16="http://schemas.microsoft.com/office/drawing/2014/main" val="3149068774"/>
                    </a:ext>
                  </a:extLst>
                </a:gridCol>
                <a:gridCol w="132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68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Bunker Gear</a:t>
                      </a:r>
                      <a:r>
                        <a:rPr lang="en-US" sz="1200" b="0" baseline="0" dirty="0" smtClean="0">
                          <a:latin typeface="+mn-lt"/>
                        </a:rPr>
                        <a:t> Capital Replacement Program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baseline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latin typeface="+mn-lt"/>
                        </a:rPr>
                        <a:t>Funding - Fire Equipment Reserves and DC  Charges</a:t>
                      </a:r>
                      <a:endParaRPr lang="en-US" sz="1200" b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baseline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Community Growth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Develop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long-term financing strategy for new services and infrastructure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support growth.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09369"/>
                  </a:ext>
                </a:extLst>
              </a:tr>
              <a:tr h="117946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40’ Sea Can</a:t>
                      </a:r>
                      <a:r>
                        <a:rPr lang="en-US" sz="1200" b="0" baseline="0" dirty="0" smtClean="0">
                          <a:latin typeface="+mn-lt"/>
                        </a:rPr>
                        <a:t> for Fire Hall Storage of training props and equipment</a:t>
                      </a:r>
                    </a:p>
                    <a:p>
                      <a:pPr algn="l"/>
                      <a:endParaRPr lang="en-US" sz="1200" b="0" baseline="0" dirty="0" smtClean="0">
                        <a:latin typeface="+mn-lt"/>
                      </a:endParaRPr>
                    </a:p>
                    <a:p>
                      <a:pPr algn="l"/>
                      <a:r>
                        <a:rPr lang="en-US" sz="1200" b="0" baseline="0" dirty="0" smtClean="0">
                          <a:latin typeface="+mn-lt"/>
                        </a:rPr>
                        <a:t>Funding - Fire Equipment Reserves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Community Growth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Develop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long-term financing strategy for new services and infrastructure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support growth.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736336"/>
                  </a:ext>
                </a:extLst>
              </a:tr>
              <a:tr h="117946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Technical Rescue Equipment Replacement Program</a:t>
                      </a:r>
                    </a:p>
                    <a:p>
                      <a:pPr algn="l"/>
                      <a:endParaRPr lang="en-US" sz="1200" b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latin typeface="+mn-lt"/>
                        </a:rPr>
                        <a:t>Funding - Fire Equipment Reserves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Community Growth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Develop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long-term financing strategy for new services and infrastructure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support growth.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3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Capital Summary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206701" y="326038"/>
            <a:ext cx="3691971" cy="365125"/>
          </a:xfrm>
        </p:spPr>
        <p:txBody>
          <a:bodyPr/>
          <a:lstStyle/>
          <a:p>
            <a:r>
              <a:rPr lang="en-US" dirty="0" smtClean="0"/>
              <a:t>2022 Business Plan | Fire &amp; Rescue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050573"/>
              </p:ext>
            </p:extLst>
          </p:nvPr>
        </p:nvGraphicFramePr>
        <p:xfrm>
          <a:off x="714374" y="1690689"/>
          <a:ext cx="7646049" cy="3928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831">
                  <a:extLst>
                    <a:ext uri="{9D8B030D-6E8A-4147-A177-3AD203B41FA5}">
                      <a16:colId xmlns:a16="http://schemas.microsoft.com/office/drawing/2014/main" val="3149068774"/>
                    </a:ext>
                  </a:extLst>
                </a:gridCol>
                <a:gridCol w="132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15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Fire Communications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Additional Avtec Scout Radio Console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latin typeface="+mn-lt"/>
                        </a:rPr>
                        <a:t>Funding -  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Fire Communications Reserve</a:t>
                      </a:r>
                      <a:endParaRPr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Community Growth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Develop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long-term financing strategy for new services and infrastructure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support growth.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09369"/>
                  </a:ext>
                </a:extLst>
              </a:tr>
              <a:tr h="1500835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Fire Communications-  Additional / Spare Avtec Radio Outpost R/R</a:t>
                      </a:r>
                      <a:r>
                        <a:rPr lang="en-US" sz="1200" b="0" baseline="0" dirty="0" smtClean="0">
                          <a:latin typeface="+mn-lt"/>
                        </a:rPr>
                        <a:t> </a:t>
                      </a:r>
                    </a:p>
                    <a:p>
                      <a:pPr algn="l"/>
                      <a:endParaRPr lang="en-US" sz="1200" b="0" baseline="0" dirty="0" smtClean="0">
                        <a:latin typeface="+mn-lt"/>
                      </a:endParaRPr>
                    </a:p>
                    <a:p>
                      <a:pPr algn="l"/>
                      <a:r>
                        <a:rPr lang="en-US" sz="1200" b="0" baseline="0" dirty="0" smtClean="0">
                          <a:latin typeface="+mn-lt"/>
                        </a:rPr>
                        <a:t>Funding – Fire Communications Reserve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Community Growth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Develop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long-term financing strategy for new services and infrastructure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support growth.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48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Capital Summary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206701" y="326038"/>
            <a:ext cx="3691971" cy="365125"/>
          </a:xfrm>
        </p:spPr>
        <p:txBody>
          <a:bodyPr/>
          <a:lstStyle/>
          <a:p>
            <a:r>
              <a:rPr lang="en-US" dirty="0" smtClean="0"/>
              <a:t>2022 Business Plan | Fire &amp; Rescue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519475"/>
              </p:ext>
            </p:extLst>
          </p:nvPr>
        </p:nvGraphicFramePr>
        <p:xfrm>
          <a:off x="714374" y="1690689"/>
          <a:ext cx="7646049" cy="4370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831">
                  <a:extLst>
                    <a:ext uri="{9D8B030D-6E8A-4147-A177-3AD203B41FA5}">
                      <a16:colId xmlns:a16="http://schemas.microsoft.com/office/drawing/2014/main" val="3149068774"/>
                    </a:ext>
                  </a:extLst>
                </a:gridCol>
                <a:gridCol w="132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15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+mn-ea"/>
                          <a:cs typeface="+mn-cs"/>
                        </a:rPr>
                        <a:t>Window replacement at Fire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+mn-ea"/>
                          <a:cs typeface="+mn-cs"/>
                        </a:rPr>
                        <a:t>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Lifestyle and Amenity:</a:t>
                      </a:r>
                    </a:p>
                    <a:p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the community, Tillsonburg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will strive to offer residents the amenities, services and attractions they require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enjoy balanced lifestyles.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a robust, long-term asset management plan to inform evidence-based decisions regarding the maintenance, rehabilitation and replacement of community facilities. </a:t>
                      </a:r>
                      <a:r>
                        <a:rPr lang="en-US" sz="10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Priority N/A</a:t>
                      </a:r>
                      <a:endParaRPr kumimoji="0" lang="en-US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09369"/>
                  </a:ext>
                </a:extLst>
              </a:tr>
              <a:tr h="1500835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Gas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 monitor and docking station for 5 Gas + photoionization detector (PID)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Community Growth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Develop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long-term financing strategy for new services and infrastructure </a:t>
                      </a:r>
                      <a:r>
                        <a:rPr kumimoji="0" lang="en-CA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support growth.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Fire Chief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6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</a:rPr>
              <a:t>Risks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547378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+mn-lt"/>
              </a:rPr>
              <a:t>Resource </a:t>
            </a:r>
            <a:r>
              <a:rPr lang="en-US" sz="2600" dirty="0">
                <a:latin typeface="+mn-lt"/>
              </a:rPr>
              <a:t>capacity challenges </a:t>
            </a:r>
            <a:r>
              <a:rPr lang="en-US" sz="2600" dirty="0" smtClean="0">
                <a:latin typeface="+mn-lt"/>
              </a:rPr>
              <a:t>identified in achieving Council </a:t>
            </a:r>
            <a:r>
              <a:rPr lang="en-US" sz="2600" dirty="0">
                <a:latin typeface="+mn-lt"/>
              </a:rPr>
              <a:t>approved service levels, legislative compliance or industry standards and best </a:t>
            </a:r>
            <a:r>
              <a:rPr lang="en-US" sz="2600" dirty="0" smtClean="0">
                <a:latin typeface="+mn-lt"/>
              </a:rPr>
              <a:t>practices related to:</a:t>
            </a:r>
          </a:p>
          <a:p>
            <a:r>
              <a:rPr lang="en-US" sz="2600" dirty="0" smtClean="0">
                <a:latin typeface="+mn-lt"/>
              </a:rPr>
              <a:t>Emergency Response Times and Staffing (Fires)</a:t>
            </a:r>
          </a:p>
          <a:p>
            <a:r>
              <a:rPr lang="en-US" sz="2600" dirty="0" smtClean="0">
                <a:latin typeface="+mn-lt"/>
              </a:rPr>
              <a:t>Fire Ground Supervision / Incident Command</a:t>
            </a:r>
          </a:p>
          <a:p>
            <a:r>
              <a:rPr lang="en-US" sz="2600" dirty="0" smtClean="0">
                <a:latin typeface="+mn-lt"/>
              </a:rPr>
              <a:t>Fire Prevention Inspection Programs </a:t>
            </a:r>
          </a:p>
          <a:p>
            <a:r>
              <a:rPr lang="en-US" sz="2600" dirty="0" smtClean="0">
                <a:latin typeface="+mn-lt"/>
              </a:rPr>
              <a:t>NFPA Fire Service Training Programs</a:t>
            </a:r>
          </a:p>
          <a:p>
            <a:pPr marL="0" indent="0">
              <a:buNone/>
            </a:pPr>
            <a:r>
              <a:rPr lang="en-US" sz="2600" dirty="0" smtClean="0">
                <a:latin typeface="+mn-lt"/>
              </a:rPr>
              <a:t>Additional staffing resources required to maintain service levels, meet legislative compliance and Industry standards and best practices.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Fire and Rescue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33861</TotalTime>
  <Words>1630</Words>
  <Application>Microsoft Office PowerPoint</Application>
  <PresentationFormat>On-screen Show (4:3)</PresentationFormat>
  <Paragraphs>245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Adobe Caslon Pro</vt:lpstr>
      <vt:lpstr>Arial</vt:lpstr>
      <vt:lpstr>Calibri</vt:lpstr>
      <vt:lpstr>Verdana</vt:lpstr>
      <vt:lpstr>Office Theme</vt:lpstr>
      <vt:lpstr>1_Office Theme</vt:lpstr>
      <vt:lpstr>Town of Tillsonburg 2023 Business Plan</vt:lpstr>
      <vt:lpstr>2023 Business Objectives</vt:lpstr>
      <vt:lpstr>2023 Business Objectives</vt:lpstr>
      <vt:lpstr>2023 Business Objectives</vt:lpstr>
      <vt:lpstr>2023 Capital Summary</vt:lpstr>
      <vt:lpstr>2023 Capital Summary</vt:lpstr>
      <vt:lpstr>2023 Capital Summary</vt:lpstr>
      <vt:lpstr>2023 Capital Summary</vt:lpstr>
      <vt:lpstr>Risks</vt:lpstr>
      <vt:lpstr>Risks</vt:lpstr>
      <vt:lpstr>Opportunities</vt:lpstr>
      <vt:lpstr>Opportunities</vt:lpstr>
      <vt:lpstr>Opportunities</vt:lpstr>
      <vt:lpstr>Future Departmental Directions: 3 year outlook</vt:lpstr>
      <vt:lpstr>Future Departmental Directions: 3 year outlook</vt:lpstr>
      <vt:lpstr>Future Departmental Directions: 3 year outlook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Shane Caskanette</cp:lastModifiedBy>
  <cp:revision>239</cp:revision>
  <cp:lastPrinted>2021-01-07T16:26:28Z</cp:lastPrinted>
  <dcterms:created xsi:type="dcterms:W3CDTF">2016-08-10T18:34:12Z</dcterms:created>
  <dcterms:modified xsi:type="dcterms:W3CDTF">2022-11-14T15:27:06Z</dcterms:modified>
</cp:coreProperties>
</file>