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9"/>
  </p:notesMasterIdLst>
  <p:handoutMasterIdLst>
    <p:handoutMasterId r:id="rId10"/>
  </p:handoutMasterIdLst>
  <p:sldIdLst>
    <p:sldId id="256" r:id="rId3"/>
    <p:sldId id="258" r:id="rId4"/>
    <p:sldId id="261" r:id="rId5"/>
    <p:sldId id="262" r:id="rId6"/>
    <p:sldId id="263" r:id="rId7"/>
    <p:sldId id="264" r:id="rId8"/>
  </p:sldIdLst>
  <p:sldSz cx="9144000" cy="6858000" type="screen4x3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D206"/>
    <a:srgbClr val="009933"/>
    <a:srgbClr val="0069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5" autoAdjust="0"/>
    <p:restoredTop sz="86379" autoAdjust="0"/>
  </p:normalViewPr>
  <p:slideViewPr>
    <p:cSldViewPr snapToGrid="0" snapToObjects="1">
      <p:cViewPr varScale="1">
        <p:scale>
          <a:sx n="82" d="100"/>
          <a:sy n="82" d="100"/>
        </p:scale>
        <p:origin x="152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9" d="100"/>
          <a:sy n="159" d="100"/>
        </p:scale>
        <p:origin x="47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703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8458" y="0"/>
            <a:ext cx="4160520" cy="36703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1F54F894-D199-ED46-94CD-0B6A28D9C8C1}" type="datetime2">
              <a:rPr lang="en-CA" smtClean="0">
                <a:latin typeface="Adobe Caslon Pro" charset="0"/>
                <a:ea typeface="Adobe Caslon Pro" charset="0"/>
                <a:cs typeface="Adobe Caslon Pro" charset="0"/>
              </a:rPr>
              <a:t>Friday, November 18, 2022</a:t>
            </a:fld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948172"/>
            <a:ext cx="4160520" cy="367029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8458" y="6948172"/>
            <a:ext cx="4160520" cy="367029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E420F2BB-7520-A847-9197-0429E0640905}" type="slidenum">
              <a:rPr lang="en-US" smtClean="0">
                <a:latin typeface="Adobe Caslon Pro" charset="0"/>
                <a:ea typeface="Adobe Caslon Pro" charset="0"/>
                <a:cs typeface="Adobe Caslon Pro" charset="0"/>
              </a:rPr>
              <a:t>‹#›</a:t>
            </a:fld>
            <a:endParaRPr lang="en-US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063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703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 b="0" i="0">
                <a:latin typeface="Adobe Caslon Pro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36703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 b="0" i="0">
                <a:latin typeface="Adobe Caslon Pro" charset="0"/>
              </a:defRPr>
            </a:lvl1pPr>
          </a:lstStyle>
          <a:p>
            <a:fld id="{98659994-858A-064D-8DB7-19BD494A5946}" type="datetime2">
              <a:rPr lang="en-CA" smtClean="0"/>
              <a:pPr/>
              <a:t>Friday, November 18, 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54363" y="914400"/>
            <a:ext cx="3292475" cy="2468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520440"/>
            <a:ext cx="7680960" cy="288036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2"/>
            <a:ext cx="4160520" cy="367029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 b="0" i="0">
                <a:latin typeface="Adobe Caslon Pro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2"/>
            <a:ext cx="4160520" cy="367029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 b="0" i="0">
                <a:latin typeface="Adobe Caslon Pro" charset="0"/>
              </a:defRPr>
            </a:lvl1pPr>
          </a:lstStyle>
          <a:p>
            <a:fld id="{AA6A99F8-F681-184E-9F62-6D88F5523D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60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dobe Caslon Pro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A99F8-F681-184E-9F62-6D88F5523D2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50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November 28,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  <a:lvl2pPr>
              <a:defRPr sz="2800" b="0" i="0">
                <a:latin typeface="Calibri"/>
                <a:ea typeface="Adobe Caslon Pro" charset="0"/>
                <a:cs typeface="Calibri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3pPr>
            <a:lvl4pPr>
              <a:defRPr sz="2000" b="0" i="0">
                <a:latin typeface="Calibri"/>
                <a:ea typeface="Adobe Caslon Pro" charset="0"/>
                <a:cs typeface="Calibri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6725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Calibri"/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9332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5058163"/>
          </a:xfrm>
        </p:spPr>
        <p:txBody>
          <a:bodyPr anchor="t"/>
          <a:lstStyle>
            <a:lvl1pPr marL="0" indent="0">
              <a:buNone/>
              <a:defRPr sz="3200" b="0" i="0"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73993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b="1" i="0" smtClean="0"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b="1" i="0" dirty="0">
              <a:latin typeface="Adobe Caslon Pro" charset="0"/>
              <a:ea typeface="Adobe Caslon Pro" charset="0"/>
              <a:cs typeface="Adobe Caslon Pro" charset="0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88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4975809"/>
          </a:xfrm>
        </p:spPr>
        <p:txBody>
          <a:bodyPr anchor="t">
            <a:normAutofit/>
          </a:bodyPr>
          <a:lstStyle>
            <a:lvl1pPr marL="0" indent="0">
              <a:buNone/>
              <a:defRPr sz="2800" b="0" i="0"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0" i="0" smtClean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rPr>
              <a:pPr/>
              <a:t>‹#›</a:t>
            </a:fld>
            <a:endParaRPr lang="en-US" sz="1200" b="0" i="0" dirty="0">
              <a:solidFill>
                <a:schemeClr val="bg1"/>
              </a:solidFill>
              <a:latin typeface="Calibri"/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3805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034" y="-719254"/>
            <a:ext cx="10372344" cy="8095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61" y="4869241"/>
            <a:ext cx="1007278" cy="1007278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69072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6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4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white"/>
                </a:solidFill>
              </a:rPr>
              <a:t>Wednesday, August 10, 2016</a:t>
            </a: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75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84664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8537"/>
            <a:ext cx="7886700" cy="39624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b="0" i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Presentation Title | Section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smtClean="0">
                <a:solidFill>
                  <a:prstClr val="white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dirty="0">
              <a:solidFill>
                <a:prstClr val="white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109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958141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958141"/>
          </a:xfrm>
        </p:spPr>
        <p:txBody>
          <a:bodyPr/>
          <a:lstStyle>
            <a:lvl1pPr marL="228600" indent="-228600">
              <a:defRPr lang="en-US" sz="2800" b="0" i="0" kern="1200" dirty="0" smtClean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685800" indent="-228600">
              <a:defRPr lang="en-US" sz="2400" b="0" i="0" kern="1200" dirty="0" smtClean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2pPr>
            <a:lvl3pPr marL="1143000" indent="-228600">
              <a:defRPr lang="en-US" sz="2000" b="0" i="0" kern="1200" dirty="0" smtClean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 marL="1600200" indent="-228600">
              <a:defRPr lang="en-US" sz="1800" b="0" i="0" kern="1200" dirty="0" smtClean="0">
                <a:solidFill>
                  <a:schemeClr val="tx1"/>
                </a:solidFill>
                <a:latin typeface="Adobe Caslon Pro" charset="0"/>
                <a:ea typeface="Adobe Caslon Pro" charset="0"/>
                <a:cs typeface="Adobe Caslon Pro" charset="0"/>
              </a:defRPr>
            </a:lvl4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Presentation Title | Section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smtClean="0">
                <a:solidFill>
                  <a:prstClr val="white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dirty="0">
              <a:solidFill>
                <a:prstClr val="white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970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343508"/>
          </a:xfrm>
        </p:spPr>
        <p:txBody>
          <a:bodyPr/>
          <a:lstStyle>
            <a:lvl1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343508"/>
          </a:xfrm>
        </p:spPr>
        <p:txBody>
          <a:bodyPr/>
          <a:lstStyle>
            <a:lvl1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b="0" i="0">
                <a:latin typeface="Adobe Caslon Pro" charset="0"/>
                <a:ea typeface="Adobe Caslon Pro" charset="0"/>
                <a:cs typeface="Adobe Caslon Pro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Presentation Title | Section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smtClean="0">
                <a:solidFill>
                  <a:prstClr val="white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dirty="0">
              <a:solidFill>
                <a:prstClr val="white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362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80130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sz="2800"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sz="2000"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87433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>
              <a:defRPr sz="2800" b="0" i="0">
                <a:latin typeface="Adobe Caslon Pro" charset="0"/>
                <a:ea typeface="Adobe Caslon Pro" charset="0"/>
                <a:cs typeface="Adobe Caslon Pro" charset="0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3pPr>
            <a:lvl4pPr>
              <a:defRPr sz="2000" b="0" i="0">
                <a:latin typeface="Adobe Caslon Pro" charset="0"/>
                <a:ea typeface="Adobe Caslon Pro" charset="0"/>
                <a:cs typeface="Adobe Caslon Pro" charset="0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smtClean="0">
                <a:solidFill>
                  <a:prstClr val="white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dirty="0">
              <a:solidFill>
                <a:prstClr val="white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717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November 28, 2016</a:t>
            </a:r>
            <a:endParaRPr lang="en-US" dirty="0"/>
          </a:p>
        </p:txBody>
      </p:sp>
      <p:pic>
        <p:nvPicPr>
          <p:cNvPr id="7" name="Picture 6" descr="PhotoExport - 3335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/>
          <a:stretch/>
        </p:blipFill>
        <p:spPr>
          <a:xfrm>
            <a:off x="0" y="0"/>
            <a:ext cx="3902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12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1" i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5058163"/>
          </a:xfrm>
        </p:spPr>
        <p:txBody>
          <a:bodyPr anchor="t"/>
          <a:lstStyle>
            <a:lvl1pPr marL="0" indent="0">
              <a:buNone/>
              <a:defRPr sz="3200"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73993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96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625597"/>
            <a:ext cx="2949178" cy="16002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800" b="1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225798"/>
            <a:ext cx="2949178" cy="264993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50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77" y="272741"/>
            <a:ext cx="2610873" cy="1024673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99919"/>
            <a:ext cx="4629150" cy="4975809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dobe Caslon Pro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smtClean="0">
                <a:solidFill>
                  <a:prstClr val="white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dirty="0">
              <a:solidFill>
                <a:prstClr val="white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41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7034" y="-719254"/>
            <a:ext cx="10372344" cy="8095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61" y="4869241"/>
            <a:ext cx="1007278" cy="1007278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4280874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November 28, 2016</a:t>
            </a:r>
            <a:endParaRPr lang="en-US" dirty="0"/>
          </a:p>
        </p:txBody>
      </p:sp>
      <p:pic>
        <p:nvPicPr>
          <p:cNvPr id="7" name="Picture 6" descr="PhotoExport - 11906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" r="17936" b="-3479"/>
          <a:stretch/>
        </p:blipFill>
        <p:spPr>
          <a:xfrm>
            <a:off x="0" y="0"/>
            <a:ext cx="3890187" cy="71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1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55266" y="437765"/>
            <a:ext cx="4323655" cy="307963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55265" y="3609471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266" y="5108222"/>
            <a:ext cx="3037778" cy="119221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55266" y="4106514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November 28, 2016</a:t>
            </a:r>
            <a:endParaRPr lang="en-US" dirty="0"/>
          </a:p>
        </p:txBody>
      </p:sp>
      <p:pic>
        <p:nvPicPr>
          <p:cNvPr id="7" name="Picture 6" descr="PhotoExport - 11399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2" r="11355"/>
          <a:stretch/>
        </p:blipFill>
        <p:spPr>
          <a:xfrm>
            <a:off x="0" y="0"/>
            <a:ext cx="389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solidFill>
          <a:srgbClr val="0069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98379" y="4670779"/>
            <a:ext cx="5391621" cy="69872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498378" y="5477260"/>
            <a:ext cx="4323655" cy="40496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>
                <a:solidFill>
                  <a:schemeClr val="bg1">
                    <a:lumMod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/ Department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38" y="4943652"/>
            <a:ext cx="2551651" cy="100143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98379" y="5974303"/>
            <a:ext cx="4323654" cy="365125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/>
              <a:t>November 28, 2016</a:t>
            </a:r>
            <a:endParaRPr lang="en-US" dirty="0"/>
          </a:p>
        </p:txBody>
      </p:sp>
      <p:pic>
        <p:nvPicPr>
          <p:cNvPr id="8" name="Picture 7" descr="PhotoExport - 10329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1" b="40312"/>
          <a:stretch/>
        </p:blipFill>
        <p:spPr>
          <a:xfrm>
            <a:off x="0" y="1"/>
            <a:ext cx="9144000" cy="421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84664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8537"/>
            <a:ext cx="7886700" cy="3962400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1pPr>
            <a:lvl2pPr>
              <a:defRPr b="0" i="0">
                <a:latin typeface="+mn-lt"/>
                <a:ea typeface="Adobe Caslon Pro" charset="0"/>
                <a:cs typeface="Adobe Caslon Pro" charset="0"/>
              </a:defRPr>
            </a:lvl2pPr>
            <a:lvl3pPr>
              <a:defRPr b="0" i="0">
                <a:solidFill>
                  <a:schemeClr val="tx1"/>
                </a:solidFill>
                <a:latin typeface="+mn-lt"/>
                <a:ea typeface="Adobe Caslon Pro" charset="0"/>
                <a:cs typeface="Adobe Caslon Pro" charset="0"/>
              </a:defRPr>
            </a:lvl3pPr>
            <a:lvl4pPr>
              <a:defRPr b="0" i="0">
                <a:latin typeface="+mn-lt"/>
                <a:ea typeface="Adobe Caslon Pro" charset="0"/>
                <a:cs typeface="Adobe Caslon Pro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0" i="0" smtClean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rPr>
              <a:pPr/>
              <a:t>‹#›</a:t>
            </a:fld>
            <a:endParaRPr lang="en-US" sz="1200" b="0" i="0" dirty="0">
              <a:solidFill>
                <a:schemeClr val="bg1"/>
              </a:solidFill>
              <a:latin typeface="Calibri"/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17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958141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Calibri"/>
                <a:ea typeface="Adobe Caslon Pro" charset="0"/>
                <a:cs typeface="Calibri"/>
              </a:defRPr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 i="0">
                <a:latin typeface="Calibri"/>
                <a:ea typeface="Adobe Caslon Pro" charset="0"/>
                <a:cs typeface="Calibri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958141"/>
          </a:xfrm>
        </p:spPr>
        <p:txBody>
          <a:bodyPr/>
          <a:lstStyle>
            <a:lvl1pPr marL="228600" indent="-228600">
              <a:defRPr lang="en-US" sz="2800" b="0" i="0" kern="1200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685800" indent="-228600">
              <a:defRPr lang="en-US" sz="24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2pPr>
            <a:lvl3pPr marL="1143000" indent="-228600">
              <a:defRPr lang="en-US" sz="20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3pPr>
            <a:lvl4pPr marL="1600200" indent="-228600">
              <a:defRPr lang="en-US" sz="1800" b="0" i="0" kern="1200" dirty="0" smtClean="0">
                <a:solidFill>
                  <a:schemeClr val="tx1"/>
                </a:solidFill>
                <a:latin typeface="Calibri"/>
                <a:ea typeface="Adobe Caslon Pro" charset="0"/>
                <a:cs typeface="Calibri"/>
              </a:defRPr>
            </a:lvl4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Click to edit Master text styles</a:t>
            </a:r>
          </a:p>
          <a:p>
            <a:pPr marL="2286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Second level</a:t>
            </a:r>
          </a:p>
          <a:p>
            <a:pPr marL="228600" marR="0" lvl="2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Third level</a:t>
            </a:r>
          </a:p>
          <a:p>
            <a:pPr marL="228600" marR="0" lvl="3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smtClean="0"/>
              <a:t>Fourth level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566312" y="6406550"/>
            <a:ext cx="3656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0" i="0" smtClean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rPr>
              <a:pPr/>
              <a:t>‹#›</a:t>
            </a:fld>
            <a:endParaRPr lang="en-US" sz="1200" b="0" i="0" dirty="0">
              <a:solidFill>
                <a:schemeClr val="bg1"/>
              </a:solidFill>
              <a:latin typeface="Calibri"/>
              <a:ea typeface="Adobe Caslon Pro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29879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84663"/>
            <a:ext cx="7886700" cy="8060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343508"/>
          </a:xfrm>
        </p:spPr>
        <p:txBody>
          <a:bodyPr/>
          <a:lstStyle>
            <a:lvl1pPr>
              <a:defRPr b="0" i="0">
                <a:latin typeface="Calibri"/>
                <a:ea typeface="Adobe Caslon Pro" charset="0"/>
                <a:cs typeface="Calibri"/>
              </a:defRPr>
            </a:lvl1pPr>
            <a:lvl2pPr>
              <a:defRPr b="0" i="0">
                <a:latin typeface="Calibri"/>
                <a:ea typeface="Adobe Caslon Pro" charset="0"/>
                <a:cs typeface="Calibri"/>
              </a:defRPr>
            </a:lvl2pPr>
            <a:lvl3pPr>
              <a:defRPr b="0" i="0">
                <a:latin typeface="Calibri"/>
                <a:ea typeface="Adobe Caslon Pro" charset="0"/>
                <a:cs typeface="Calibri"/>
              </a:defRPr>
            </a:lvl3pPr>
            <a:lvl4pPr>
              <a:defRPr b="0" i="0">
                <a:latin typeface="Calibri"/>
                <a:ea typeface="Adobe Caslon Pro" charset="0"/>
                <a:cs typeface="Calibri"/>
              </a:defRPr>
            </a:lvl4pPr>
            <a:lvl5pPr>
              <a:defRPr b="0" i="0">
                <a:latin typeface="Calibri"/>
                <a:ea typeface="Adobe Caslon Pro" charset="0"/>
                <a:cs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343508"/>
          </a:xfrm>
        </p:spPr>
        <p:txBody>
          <a:bodyPr/>
          <a:lstStyle>
            <a:lvl1pPr>
              <a:defRPr b="0" i="0">
                <a:latin typeface="Calibri"/>
                <a:ea typeface="Adobe Caslon Pro" charset="0"/>
                <a:cs typeface="Calibri"/>
              </a:defRPr>
            </a:lvl1pPr>
            <a:lvl2pPr>
              <a:defRPr b="0" i="0">
                <a:latin typeface="Calibri"/>
                <a:ea typeface="Adobe Caslon Pro" charset="0"/>
                <a:cs typeface="Calibri"/>
              </a:defRPr>
            </a:lvl2pPr>
            <a:lvl3pPr>
              <a:defRPr b="0" i="0">
                <a:latin typeface="Calibri"/>
                <a:ea typeface="Adobe Caslon Pro" charset="0"/>
                <a:cs typeface="Calibri"/>
              </a:defRPr>
            </a:lvl3pPr>
            <a:lvl4pPr>
              <a:defRPr b="0" i="0">
                <a:latin typeface="Calibri"/>
                <a:ea typeface="Adobe Caslon Pro" charset="0"/>
                <a:cs typeface="Calibri"/>
              </a:defRPr>
            </a:lvl4pPr>
            <a:lvl5pPr>
              <a:defRPr b="0" i="0">
                <a:latin typeface="Calibri"/>
                <a:ea typeface="Adobe Caslon Pro" charset="0"/>
                <a:cs typeface="Calibri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14" name="Oval 13"/>
          <p:cNvSpPr/>
          <p:nvPr userDrawn="1"/>
        </p:nvSpPr>
        <p:spPr>
          <a:xfrm>
            <a:off x="8489794" y="6334474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566312" y="6406550"/>
            <a:ext cx="3417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B4B7641-AE9D-984C-8BAE-EEEC9A113DC3}" type="slidenum">
              <a:rPr lang="en-US" sz="1200" b="1" i="0" smtClean="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rPr>
              <a:pPr/>
              <a:t>‹#›</a:t>
            </a:fld>
            <a:endParaRPr lang="en-US" sz="1200" b="1" i="0" dirty="0">
              <a:solidFill>
                <a:schemeClr val="bg1"/>
              </a:solidFill>
              <a:latin typeface="Adobe Caslon Pro" charset="0"/>
              <a:ea typeface="Adobe Caslon Pro" charset="0"/>
              <a:cs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211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3308195" cy="6858000"/>
          </a:xfrm>
          <a:prstGeom prst="rect">
            <a:avLst/>
          </a:prstGeom>
          <a:solidFill>
            <a:srgbClr val="0069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dobe Caslon Pr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4852" y="3572377"/>
            <a:ext cx="2098491" cy="1600200"/>
          </a:xfrm>
          <a:prstGeom prst="rect">
            <a:avLst/>
          </a:prstGeom>
        </p:spPr>
        <p:txBody>
          <a:bodyPr anchor="ctr"/>
          <a:lstStyle>
            <a:lvl1pPr>
              <a:defRPr sz="2800" b="0" i="0">
                <a:solidFill>
                  <a:schemeClr val="bg1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4852" y="5172577"/>
            <a:ext cx="2098491" cy="1079539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bg1">
                    <a:lumMod val="8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Oval 7"/>
          <p:cNvSpPr/>
          <p:nvPr userDrawn="1"/>
        </p:nvSpPr>
        <p:spPr>
          <a:xfrm>
            <a:off x="8489794" y="6252116"/>
            <a:ext cx="408878" cy="408878"/>
          </a:xfrm>
          <a:prstGeom prst="ellipse">
            <a:avLst/>
          </a:prstGeom>
          <a:solidFill>
            <a:srgbClr val="00698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n>
                <a:noFill/>
              </a:ln>
              <a:latin typeface="Adobe Caslon Pro" charset="0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489794" y="6280130"/>
            <a:ext cx="4088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i="0" kern="1200">
                <a:solidFill>
                  <a:schemeClr val="bg1"/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4B7641-AE9D-984C-8BAE-EEEC9A113DC3}" type="slidenum">
              <a:rPr lang="en-US" b="0" i="0" smtClean="0">
                <a:latin typeface="Calibri"/>
                <a:ea typeface="Adobe Caslon Pro" charset="0"/>
                <a:cs typeface="Calibri"/>
              </a:rPr>
              <a:pPr/>
              <a:t>‹#›</a:t>
            </a:fld>
            <a:endParaRPr lang="en-US" b="0" i="0" dirty="0">
              <a:latin typeface="Calibri"/>
              <a:ea typeface="Adobe Caslon Pro" charset="0"/>
              <a:cs typeface="Calibri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32" y="1601980"/>
            <a:ext cx="2269911" cy="890858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87391" y="982273"/>
            <a:ext cx="4629150" cy="4893455"/>
          </a:xfrm>
        </p:spPr>
        <p:txBody>
          <a:bodyPr/>
          <a:lstStyle>
            <a:lvl1pPr>
              <a:defRPr sz="3200" b="0" i="0" baseline="0">
                <a:solidFill>
                  <a:srgbClr val="00698F"/>
                </a:solidFill>
                <a:latin typeface="Calibri"/>
                <a:ea typeface="Adobe Caslon Pro" charset="0"/>
                <a:cs typeface="Calibri"/>
              </a:defRPr>
            </a:lvl1pPr>
            <a:lvl2pPr>
              <a:defRPr sz="2800" b="0" i="0">
                <a:latin typeface="Calibri"/>
                <a:ea typeface="Adobe Caslon Pro" charset="0"/>
                <a:cs typeface="Calibri"/>
              </a:defRPr>
            </a:lvl2pPr>
            <a:lvl3pPr>
              <a:defRPr sz="2400" b="0" i="0">
                <a:solidFill>
                  <a:schemeClr val="bg1">
                    <a:lumMod val="50000"/>
                  </a:schemeClr>
                </a:solidFill>
                <a:latin typeface="Calibri"/>
                <a:ea typeface="Adobe Caslon Pro" charset="0"/>
                <a:cs typeface="Calibri"/>
              </a:defRPr>
            </a:lvl3pPr>
            <a:lvl4pPr>
              <a:defRPr sz="2000" b="0" i="0">
                <a:latin typeface="Calibri"/>
                <a:ea typeface="Adobe Caslon Pro" charset="0"/>
                <a:cs typeface="Calibri"/>
              </a:defRPr>
            </a:lvl4pPr>
            <a:lvl5pPr>
              <a:defRPr sz="2000">
                <a:latin typeface="Adobe Caslon Pro" charset="0"/>
                <a:ea typeface="Adobe Caslon Pro" charset="0"/>
                <a:cs typeface="Adobe Caslon Pr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83341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CA" dirty="0" smtClean="0"/>
              <a:t>Wednesday, August 10,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r>
              <a:rPr lang="en-US" dirty="0" smtClean="0"/>
              <a:t>Presentation Title | Section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alibri"/>
                <a:ea typeface="Adobe Caslon Pro" charset="0"/>
                <a:cs typeface="Calibri"/>
              </a:defRPr>
            </a:lvl1pPr>
          </a:lstStyle>
          <a:p>
            <a:fld id="{AB4B7641-AE9D-984C-8BAE-EEEC9A113DC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03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4" r:id="rId3"/>
    <p:sldLayoutId id="2147483673" r:id="rId4"/>
    <p:sldLayoutId id="2147483675" r:id="rId5"/>
    <p:sldLayoutId id="2147483662" r:id="rId6"/>
    <p:sldLayoutId id="2147483664" r:id="rId7"/>
    <p:sldLayoutId id="2147483665" r:id="rId8"/>
    <p:sldLayoutId id="2147483670" r:id="rId9"/>
    <p:sldLayoutId id="2147483668" r:id="rId10"/>
    <p:sldLayoutId id="2147483669" r:id="rId11"/>
    <p:sldLayoutId id="2147483671" r:id="rId12"/>
    <p:sldLayoutId id="2147483666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698F"/>
          </a:solidFill>
          <a:latin typeface="Calibri"/>
          <a:ea typeface="Adobe Caslon Pro" charset="0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/>
          <a:ea typeface="Adobe Caslon Pro" charset="0"/>
          <a:cs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CA" dirty="0" smtClean="0">
                <a:solidFill>
                  <a:prstClr val="black">
                    <a:tint val="75000"/>
                  </a:prstClr>
                </a:solidFill>
              </a:rPr>
              <a:t>Wednesday, August 10, 2016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Presentation Title | Section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Adobe Caslon Pro" charset="0"/>
                <a:ea typeface="Adobe Caslon Pro" charset="0"/>
                <a:cs typeface="Adobe Caslon Pro" charset="0"/>
              </a:defRPr>
            </a:lvl1pPr>
          </a:lstStyle>
          <a:p>
            <a:fld id="{AB4B7641-AE9D-984C-8BAE-EEEC9A113D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4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698F"/>
          </a:solidFill>
          <a:latin typeface="Adobe Caslon Pro" charset="0"/>
          <a:ea typeface="Adobe Caslon Pro" charset="0"/>
          <a:cs typeface="Adobe Caslon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dobe Caslon Pro" charset="0"/>
          <a:ea typeface="Adobe Caslon Pro" charset="0"/>
          <a:cs typeface="Adobe Caslon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819650" y="4106863"/>
            <a:ext cx="432435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January 1, 2023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4294967295"/>
          </p:nvPr>
        </p:nvSpPr>
        <p:spPr>
          <a:xfrm>
            <a:off x="4819650" y="3609975"/>
            <a:ext cx="4324350" cy="4048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Corporate Services</a:t>
            </a:r>
            <a:endParaRPr lang="en-CA" sz="2000" dirty="0"/>
          </a:p>
        </p:txBody>
      </p:sp>
      <p:sp>
        <p:nvSpPr>
          <p:cNvPr id="5" name="Title 4"/>
          <p:cNvSpPr>
            <a:spLocks noGrp="1"/>
          </p:cNvSpPr>
          <p:nvPr>
            <p:ph type="ctrTitle" idx="4294967295"/>
          </p:nvPr>
        </p:nvSpPr>
        <p:spPr>
          <a:xfrm>
            <a:off x="4819650" y="438150"/>
            <a:ext cx="4324350" cy="3079750"/>
          </a:xfrm>
        </p:spPr>
        <p:txBody>
          <a:bodyPr>
            <a:normAutofit fontScale="90000"/>
          </a:bodyPr>
          <a:lstStyle/>
          <a:p>
            <a:r>
              <a:rPr lang="en-CA" dirty="0"/>
              <a:t>TOWN OF TILLSONBURG</a:t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dirty="0" smtClean="0"/>
              <a:t>2023 </a:t>
            </a:r>
            <a:r>
              <a:rPr lang="en-CA" dirty="0"/>
              <a:t>Business Plan</a:t>
            </a:r>
          </a:p>
        </p:txBody>
      </p:sp>
    </p:spTree>
    <p:extLst>
      <p:ext uri="{BB962C8B-B14F-4D97-AF65-F5344CB8AC3E}">
        <p14:creationId xmlns:p14="http://schemas.microsoft.com/office/powerpoint/2010/main" val="45382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8" y="704559"/>
            <a:ext cx="7886700" cy="806026"/>
          </a:xfrm>
        </p:spPr>
        <p:txBody>
          <a:bodyPr>
            <a:normAutofit/>
          </a:bodyPr>
          <a:lstStyle/>
          <a:p>
            <a:pPr algn="ctr"/>
            <a:r>
              <a:rPr lang="en-US" sz="3800" dirty="0" smtClean="0">
                <a:latin typeface="Verdana" pitchFamily="34" charset="0"/>
              </a:rPr>
              <a:t>2023 </a:t>
            </a:r>
            <a:r>
              <a:rPr lang="en-US" sz="3800" dirty="0">
                <a:latin typeface="Verdana" pitchFamily="34" charset="0"/>
              </a:rPr>
              <a:t>Business Objectives</a:t>
            </a:r>
            <a:endParaRPr lang="en-US" sz="3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2023 Business Plan | Corporate Services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948827"/>
              </p:ext>
            </p:extLst>
          </p:nvPr>
        </p:nvGraphicFramePr>
        <p:xfrm>
          <a:off x="198407" y="1345721"/>
          <a:ext cx="8557404" cy="3497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7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1792">
                  <a:extLst>
                    <a:ext uri="{9D8B030D-6E8A-4147-A177-3AD203B41FA5}">
                      <a16:colId xmlns:a16="http://schemas.microsoft.com/office/drawing/2014/main" val="3406075238"/>
                    </a:ext>
                  </a:extLst>
                </a:gridCol>
                <a:gridCol w="1455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1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1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0936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9366">
                <a:tc>
                  <a:txBody>
                    <a:bodyPr/>
                    <a:lstStyle/>
                    <a:p>
                      <a:pPr algn="l"/>
                      <a:endParaRPr lang="en-US" sz="1000" b="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endParaRPr lang="en-US" sz="1000" b="0" dirty="0" smtClean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i="0" kern="1200" baseline="0" dirty="0" smtClean="0">
                        <a:solidFill>
                          <a:schemeClr val="tx1"/>
                        </a:solidFill>
                        <a:latin typeface="Verdana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747208"/>
                  </a:ext>
                </a:extLst>
              </a:tr>
              <a:tr h="388189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Verdana" pitchFamily="34" charset="0"/>
                        </a:rPr>
                        <a:t>Youth Engagement Program</a:t>
                      </a:r>
                      <a:endParaRPr lang="en-US" sz="1000" b="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Goal –Customer Service, Communication and Engagement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Strategic Direction – Increase opportunities and promotion for public engagement in shaping municipal initiatives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Priority Project- Youth Engagement Strategy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Verdana" pitchFamily="34" charset="0"/>
                        </a:rPr>
                        <a:t>Director of Corporate</a:t>
                      </a:r>
                      <a:r>
                        <a:rPr lang="en-US" sz="1000" b="0" baseline="0" dirty="0" smtClean="0">
                          <a:latin typeface="Verdana" pitchFamily="34" charset="0"/>
                        </a:rPr>
                        <a:t> Services/</a:t>
                      </a:r>
                      <a:endParaRPr lang="en-US" sz="1000" b="0" dirty="0" smtClean="0">
                        <a:latin typeface="Verdana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Verdana" pitchFamily="34" charset="0"/>
                        </a:rPr>
                        <a:t>Clerk</a:t>
                      </a:r>
                      <a:endParaRPr lang="en-US" sz="1000" b="0" dirty="0" smtClean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Ongoing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189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Verdana" pitchFamily="34" charset="0"/>
                        </a:rPr>
                        <a:t>Implement IT plan</a:t>
                      </a:r>
                      <a:endParaRPr lang="en-US" sz="1000" b="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Goal – Customer Service, Communications and Engagement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Strategic Direction –explore opportunities for service efficiencies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Priority Project-Once IT plan has concluded, implement the recommendations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Verdana" pitchFamily="34" charset="0"/>
                        </a:rPr>
                        <a:t>Director of Corporate</a:t>
                      </a:r>
                      <a:r>
                        <a:rPr lang="en-US" sz="1000" b="0" baseline="0" dirty="0" smtClean="0">
                          <a:latin typeface="Verdana" pitchFamily="34" charset="0"/>
                        </a:rPr>
                        <a:t> </a:t>
                      </a:r>
                      <a:r>
                        <a:rPr lang="en-US" sz="1000" b="0" baseline="0" dirty="0" smtClean="0">
                          <a:latin typeface="Verdana" pitchFamily="34" charset="0"/>
                        </a:rPr>
                        <a:t>Services/Clerk</a:t>
                      </a:r>
                      <a:endParaRPr lang="en-US" sz="1000" b="0" dirty="0" smtClean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Not</a:t>
                      </a:r>
                      <a:r>
                        <a:rPr lang="en-US" sz="1000" i="0" baseline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known at this time</a:t>
                      </a:r>
                      <a:endParaRPr lang="en-US" sz="1000" i="0" dirty="0" smtClean="0">
                        <a:solidFill>
                          <a:schemeClr val="tx1"/>
                        </a:solidFill>
                        <a:latin typeface="Verdana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Multi-year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189">
                <a:tc>
                  <a:txBody>
                    <a:bodyPr/>
                    <a:lstStyle/>
                    <a:p>
                      <a:pPr algn="l"/>
                      <a:endParaRPr lang="en-US" sz="1000" b="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i="0" dirty="0" smtClean="0">
                        <a:solidFill>
                          <a:schemeClr val="tx1"/>
                        </a:solidFill>
                        <a:latin typeface="Verdana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68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800" b="0" dirty="0" smtClean="0">
                <a:latin typeface="Verdana" pitchFamily="34" charset="0"/>
              </a:rPr>
              <a:t>2023 Capital Summary</a:t>
            </a:r>
            <a:endParaRPr lang="en-US" sz="3800" b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2023 Business Plan | Corporate Services</a:t>
            </a:r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637965"/>
              </p:ext>
            </p:extLst>
          </p:nvPr>
        </p:nvGraphicFramePr>
        <p:xfrm>
          <a:off x="628650" y="1841838"/>
          <a:ext cx="8270021" cy="4271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997">
                  <a:extLst>
                    <a:ext uri="{9D8B030D-6E8A-4147-A177-3AD203B41FA5}">
                      <a16:colId xmlns:a16="http://schemas.microsoft.com/office/drawing/2014/main" val="1349846759"/>
                    </a:ext>
                  </a:extLst>
                </a:gridCol>
                <a:gridCol w="1235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6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8696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Community Strategic Plan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Lead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Accountability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Project Cost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Anticipated</a:t>
                      </a:r>
                    </a:p>
                    <a:p>
                      <a:pPr algn="ctr"/>
                      <a:r>
                        <a:rPr lang="en-US" sz="1000" dirty="0" smtClean="0">
                          <a:latin typeface="Verdana" pitchFamily="34" charset="0"/>
                        </a:rPr>
                        <a:t>Completion</a:t>
                      </a:r>
                      <a:endParaRPr lang="en-US" sz="1000" dirty="0"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1885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+mn-lt"/>
                        </a:rPr>
                        <a:t>Contribution to IT Reserves from Departmental Charges for future Computer Hardware Replacements</a:t>
                      </a:r>
                    </a:p>
                    <a:p>
                      <a:pPr algn="l"/>
                      <a:endParaRPr lang="en-US" sz="1000" b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Customer Service, Communications</a:t>
                      </a:r>
                      <a:r>
                        <a:rPr lang="en-US" sz="1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Engagement</a:t>
                      </a:r>
                      <a:endParaRPr lang="en-US" sz="10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–service efficiencies and employee satisfaction by providing them with</a:t>
                      </a:r>
                      <a:r>
                        <a:rPr lang="en-US" sz="1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 right tools</a:t>
                      </a:r>
                      <a:endParaRPr lang="en-US" sz="10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securing new equipment for team</a:t>
                      </a:r>
                      <a:r>
                        <a:rPr lang="en-US" sz="1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members</a:t>
                      </a:r>
                      <a:endParaRPr lang="en-US" sz="10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+mn-lt"/>
                        </a:rPr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$76,000</a:t>
                      </a: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  <a:ea typeface="Verdana" panose="020B0604030504040204" pitchFamily="34" charset="0"/>
                        </a:rPr>
                        <a:t>(-$76,000 recovery from Departments</a:t>
                      </a:r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anose="020B060403050404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Q4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085062"/>
                  </a:ext>
                </a:extLst>
              </a:tr>
              <a:tr h="1071885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Verdana" pitchFamily="34" charset="0"/>
                        </a:rPr>
                        <a:t>Computer Replacements</a:t>
                      </a:r>
                      <a:endParaRPr lang="en-US" sz="1000" b="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Customer Service, Communications</a:t>
                      </a:r>
                      <a:r>
                        <a:rPr lang="en-US" sz="1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Engagement</a:t>
                      </a:r>
                      <a:endParaRPr lang="en-US" sz="10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–service efficiencies and employee satisfaction by providing them with</a:t>
                      </a:r>
                      <a:r>
                        <a:rPr lang="en-US" sz="1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 right tools</a:t>
                      </a:r>
                      <a:endParaRPr lang="en-US" sz="10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securing new equipment for team</a:t>
                      </a:r>
                      <a:r>
                        <a:rPr lang="en-US" sz="1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members</a:t>
                      </a:r>
                      <a:endParaRPr lang="en-US" sz="10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Verdana" pitchFamily="34" charset="0"/>
                        </a:rPr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$62,300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Q2-Q4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4945205"/>
                  </a:ext>
                </a:extLst>
              </a:tr>
              <a:tr h="1071885">
                <a:tc>
                  <a:txBody>
                    <a:bodyPr/>
                    <a:lstStyle/>
                    <a:p>
                      <a:pPr algn="l"/>
                      <a:r>
                        <a:rPr lang="en-US" sz="1000" b="0" dirty="0" smtClean="0">
                          <a:latin typeface="Verdana" pitchFamily="34" charset="0"/>
                        </a:rPr>
                        <a:t>Cell Phone Replacements</a:t>
                      </a:r>
                      <a:endParaRPr lang="en-US" sz="1000" b="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Goal – Customer Service, Communications</a:t>
                      </a:r>
                      <a:r>
                        <a:rPr lang="en-US" sz="1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and Engagement</a:t>
                      </a:r>
                      <a:endParaRPr lang="en-US" sz="10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Strategic Direction –service efficiencies and employee satisfaction by providing them with</a:t>
                      </a:r>
                      <a:r>
                        <a:rPr lang="en-US" sz="1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 right tools</a:t>
                      </a:r>
                      <a:endParaRPr lang="en-US" sz="1000" b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en-US" sz="100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Priority Project- securing new equipment for team</a:t>
                      </a:r>
                      <a:r>
                        <a:rPr lang="en-US" sz="1000" b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members</a:t>
                      </a:r>
                      <a:endParaRPr lang="en-US" sz="1000" b="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latin typeface="Verdana" pitchFamily="34" charset="0"/>
                        </a:rPr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0" dirty="0" smtClean="0">
                          <a:solidFill>
                            <a:schemeClr val="tx1"/>
                          </a:solidFill>
                          <a:latin typeface="Verdana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$15,000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Verdana" pitchFamily="34" charset="0"/>
                        </a:rPr>
                        <a:t>Q1-Q4</a:t>
                      </a:r>
                      <a:endParaRPr lang="en-US" sz="1000" b="0" dirty="0"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072">
                <a:tc>
                  <a:txBody>
                    <a:bodyPr/>
                    <a:lstStyle/>
                    <a:p>
                      <a:pPr algn="l"/>
                      <a:endParaRPr lang="en-US" sz="1000" b="0" dirty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Verdana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 smtClean="0">
                        <a:latin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i="0" dirty="0" smtClean="0">
                        <a:solidFill>
                          <a:schemeClr val="tx1"/>
                        </a:solidFill>
                        <a:latin typeface="Verdana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chemeClr val="tx1"/>
                        </a:solidFill>
                        <a:latin typeface="Verdan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353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0" dirty="0" smtClean="0">
                <a:latin typeface="Verdana" pitchFamily="34" charset="0"/>
              </a:rPr>
              <a:t>Risks</a:t>
            </a:r>
            <a:endParaRPr lang="en-CA" sz="3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 smtClean="0">
                <a:latin typeface="Verdana" pitchFamily="34" charset="0"/>
              </a:rPr>
              <a:t>IT</a:t>
            </a:r>
            <a:r>
              <a:rPr lang="en-US" sz="2000" dirty="0" smtClean="0">
                <a:latin typeface="Verdana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Verdana" pitchFamily="34" charset="0"/>
              </a:rPr>
              <a:t>Cyber </a:t>
            </a:r>
            <a:r>
              <a:rPr lang="en-US" sz="2000" dirty="0">
                <a:latin typeface="Verdana" pitchFamily="34" charset="0"/>
              </a:rPr>
              <a:t>attacks against municipal </a:t>
            </a:r>
            <a:r>
              <a:rPr lang="en-US" sz="2000" dirty="0" smtClean="0">
                <a:latin typeface="Verdana" pitchFamily="34" charset="0"/>
              </a:rPr>
              <a:t>government which requires continued constant </a:t>
            </a:r>
            <a:r>
              <a:rPr lang="en-US" sz="2000" dirty="0">
                <a:latin typeface="Verdana" pitchFamily="34" charset="0"/>
              </a:rPr>
              <a:t>vigilance and </a:t>
            </a:r>
            <a:r>
              <a:rPr lang="en-US" sz="2000" dirty="0" smtClean="0">
                <a:latin typeface="Verdana" pitchFamily="34" charset="0"/>
              </a:rPr>
              <a:t>precautions.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2023 Business Plan | Corporate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8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b="0" dirty="0" smtClean="0">
                <a:latin typeface="Verdana" pitchFamily="34" charset="0"/>
              </a:rPr>
              <a:t>Opportunities</a:t>
            </a:r>
            <a:endParaRPr lang="en-CA" sz="3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 smtClean="0">
                <a:latin typeface="Verdana" pitchFamily="34" charset="0"/>
              </a:rPr>
              <a:t>Clerks</a:t>
            </a:r>
            <a:endParaRPr lang="en-US" sz="2400" u="sng" dirty="0">
              <a:latin typeface="Verdana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200" dirty="0">
                <a:latin typeface="Verdana" pitchFamily="34" charset="0"/>
              </a:rPr>
              <a:t>Increased efficiencies while ensuring record retention best practices by converting all permanent files to electronic format</a:t>
            </a:r>
            <a:r>
              <a:rPr lang="en-US" sz="2200" dirty="0" smtClean="0">
                <a:latin typeface="Verdana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400" u="sng" dirty="0" smtClean="0">
                <a:latin typeface="Verdana" pitchFamily="34" charset="0"/>
              </a:rPr>
              <a:t>Customer Service</a:t>
            </a: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Verdana" pitchFamily="34" charset="0"/>
              </a:rPr>
              <a:t>With the assistance of the right tools and technology, we can see efficiencies which will result in excellence in customer service.</a:t>
            </a:r>
            <a:endParaRPr lang="en-US" sz="2400" dirty="0">
              <a:latin typeface="Verdana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Verdana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2200" dirty="0">
              <a:latin typeface="Verdana" pitchFamily="34" charset="0"/>
            </a:endParaRPr>
          </a:p>
          <a:p>
            <a:pPr marL="0" lvl="0" indent="0">
              <a:buNone/>
            </a:pPr>
            <a:endParaRPr lang="en-US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27013" lvl="0"/>
            <a:endParaRPr lang="en-US" sz="2000" dirty="0" smtClean="0"/>
          </a:p>
          <a:p>
            <a:endParaRPr lang="en-CA" sz="2000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2023 Business Plan | Corporate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29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661" y="1091698"/>
            <a:ext cx="7886700" cy="806026"/>
          </a:xfrm>
        </p:spPr>
        <p:txBody>
          <a:bodyPr>
            <a:noAutofit/>
          </a:bodyPr>
          <a:lstStyle/>
          <a:p>
            <a:pPr algn="ctr"/>
            <a:r>
              <a:rPr lang="en-US" sz="3800" b="0" dirty="0">
                <a:latin typeface="Verdana" pitchFamily="34" charset="0"/>
              </a:rPr>
              <a:t>Future Departmental Directions: 3 </a:t>
            </a:r>
            <a:r>
              <a:rPr lang="en-US" sz="3800" b="0" dirty="0" smtClean="0">
                <a:latin typeface="Verdana" pitchFamily="34" charset="0"/>
              </a:rPr>
              <a:t>Year </a:t>
            </a:r>
            <a:r>
              <a:rPr lang="en-US" sz="3800" b="0" dirty="0">
                <a:latin typeface="Verdana" pitchFamily="34" charset="0"/>
              </a:rPr>
              <a:t>O</a:t>
            </a:r>
            <a:r>
              <a:rPr lang="en-US" sz="3800" b="0" dirty="0" smtClean="0">
                <a:latin typeface="Verdana" pitchFamily="34" charset="0"/>
              </a:rPr>
              <a:t>utlook</a:t>
            </a:r>
            <a:endParaRPr lang="en-CA" sz="3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58869"/>
            <a:ext cx="7886700" cy="2911871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2023/2024/2025 – ongoing management of documents and records which continues to increase</a:t>
            </a:r>
          </a:p>
          <a:p>
            <a:r>
              <a:rPr lang="en-US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Communication practices continue to evolve and we need to understand the ever changing needs of our residents</a:t>
            </a:r>
          </a:p>
          <a:p>
            <a:r>
              <a:rPr lang="en-US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On-going training and identification of tools is necessary to ensure we see excellence in customer service delivery</a:t>
            </a:r>
          </a:p>
          <a:p>
            <a:r>
              <a:rPr lang="en-US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changes we are seeing in our sector (</a:t>
            </a:r>
            <a:r>
              <a:rPr lang="en-US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ie</a:t>
            </a:r>
            <a:r>
              <a:rPr lang="en-US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increased retirements) requires us to be an employer of choice so we need to position ourselves accordingly.</a:t>
            </a:r>
          </a:p>
          <a:p>
            <a:endParaRPr lang="en-US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2" indent="0">
              <a:spcBef>
                <a:spcPts val="1000"/>
              </a:spcBef>
              <a:buNone/>
            </a:pPr>
            <a:endParaRPr lang="en-US" sz="2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429249" y="326038"/>
            <a:ext cx="3469423" cy="365125"/>
          </a:xfrm>
        </p:spPr>
        <p:txBody>
          <a:bodyPr/>
          <a:lstStyle/>
          <a:p>
            <a:r>
              <a:rPr lang="en-US" dirty="0" smtClean="0"/>
              <a:t>2023 Business Plan | Corporate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98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llsonburg-Template" id="{5BE3C8BF-88C4-DD4F-999B-49C046C4DDF3}" vid="{E5251E09-0204-1347-AE86-836B3349C2FD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llsonburg-Template" id="{5BE3C8BF-88C4-DD4F-999B-49C046C4DDF3}" vid="{E5251E09-0204-1347-AE86-836B3349C2F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Tillsonburg-Template</Template>
  <TotalTime>9140</TotalTime>
  <Words>418</Words>
  <Application>Microsoft Office PowerPoint</Application>
  <PresentationFormat>On-screen Show (4:3)</PresentationFormat>
  <Paragraphs>80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Adobe Caslon Pro</vt:lpstr>
      <vt:lpstr>Arial</vt:lpstr>
      <vt:lpstr>Calibri</vt:lpstr>
      <vt:lpstr>Verdana</vt:lpstr>
      <vt:lpstr>Office Theme</vt:lpstr>
      <vt:lpstr>1_Office Theme</vt:lpstr>
      <vt:lpstr>TOWN OF TILLSONBURG  2023 Business Plan</vt:lpstr>
      <vt:lpstr>2023 Business Objectives</vt:lpstr>
      <vt:lpstr>2023 Capital Summary</vt:lpstr>
      <vt:lpstr>Risks</vt:lpstr>
      <vt:lpstr>Opportunities</vt:lpstr>
      <vt:lpstr>Future Departmental Directions: 3 Year Outlook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Town of Tillsonburg</dc:subject>
  <dc:creator>Christopher Kelly</dc:creator>
  <cp:lastModifiedBy>Kyle Pratt</cp:lastModifiedBy>
  <cp:revision>140</cp:revision>
  <cp:lastPrinted>2021-01-05T13:25:48Z</cp:lastPrinted>
  <dcterms:created xsi:type="dcterms:W3CDTF">2016-08-10T18:34:12Z</dcterms:created>
  <dcterms:modified xsi:type="dcterms:W3CDTF">2022-11-18T13:35:32Z</dcterms:modified>
</cp:coreProperties>
</file>